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notesMasterIdLst>
    <p:notesMasterId r:id="rId49"/>
  </p:notesMasterIdLst>
  <p:sldIdLst>
    <p:sldId id="1326" r:id="rId2"/>
    <p:sldId id="1386" r:id="rId3"/>
    <p:sldId id="1556" r:id="rId4"/>
    <p:sldId id="1557" r:id="rId5"/>
    <p:sldId id="1558" r:id="rId6"/>
    <p:sldId id="1559" r:id="rId7"/>
    <p:sldId id="1560" r:id="rId8"/>
    <p:sldId id="1388" r:id="rId9"/>
    <p:sldId id="1554" r:id="rId10"/>
    <p:sldId id="1555" r:id="rId11"/>
    <p:sldId id="1331" r:id="rId12"/>
    <p:sldId id="1330" r:id="rId13"/>
    <p:sldId id="1515" r:id="rId14"/>
    <p:sldId id="1435" r:id="rId15"/>
    <p:sldId id="256" r:id="rId16"/>
    <p:sldId id="257" r:id="rId17"/>
    <p:sldId id="1444" r:id="rId18"/>
    <p:sldId id="1445" r:id="rId19"/>
    <p:sldId id="1509" r:id="rId20"/>
    <p:sldId id="1519" r:id="rId21"/>
    <p:sldId id="1514" r:id="rId22"/>
    <p:sldId id="1497" r:id="rId23"/>
    <p:sldId id="1430" r:id="rId24"/>
    <p:sldId id="1507" r:id="rId25"/>
    <p:sldId id="1415" r:id="rId26"/>
    <p:sldId id="1419" r:id="rId27"/>
    <p:sldId id="1424" r:id="rId28"/>
    <p:sldId id="1432" r:id="rId29"/>
    <p:sldId id="1329" r:id="rId30"/>
    <p:sldId id="1518" r:id="rId31"/>
    <p:sldId id="1520" r:id="rId32"/>
    <p:sldId id="1546" r:id="rId33"/>
    <p:sldId id="1572" r:id="rId34"/>
    <p:sldId id="1529" r:id="rId35"/>
    <p:sldId id="1545" r:id="rId36"/>
    <p:sldId id="1547" r:id="rId37"/>
    <p:sldId id="1568" r:id="rId38"/>
    <p:sldId id="1569" r:id="rId39"/>
    <p:sldId id="1538" r:id="rId40"/>
    <p:sldId id="1541" r:id="rId41"/>
    <p:sldId id="1542" r:id="rId42"/>
    <p:sldId id="1543" r:id="rId43"/>
    <p:sldId id="1548" r:id="rId44"/>
    <p:sldId id="1553" r:id="rId45"/>
    <p:sldId id="1570" r:id="rId46"/>
    <p:sldId id="1564" r:id="rId47"/>
    <p:sldId id="1562" r:id="rId48"/>
  </p:sldIdLst>
  <p:sldSz cx="12192000" cy="6858000"/>
  <p:notesSz cx="9947275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08966-B55A-46E1-9A04-94E322C390C2}" v="21" dt="2023-04-18T14:25:34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sz="2800" dirty="0"/>
              <a:t>Totaal baten en lasten - begroting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'beide begrotingen'!$D$6</c:f>
              <c:strCache>
                <c:ptCount val="1"/>
                <c:pt idx="0">
                  <c:v>Baten (recent)</c:v>
                </c:pt>
              </c:strCache>
            </c:strRef>
          </c:tx>
          <c:spPr>
            <a:ln w="66675"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</c:spPr>
          </c:marker>
          <c:xVal>
            <c:numRef>
              <c:f>'beide begrotingen'!$A$7:$A$15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xVal>
          <c:yVal>
            <c:numRef>
              <c:f>'beide begrotingen'!$D$7:$D$15</c:f>
              <c:numCache>
                <c:formatCode>General</c:formatCode>
                <c:ptCount val="9"/>
                <c:pt idx="0">
                  <c:v>728100</c:v>
                </c:pt>
                <c:pt idx="1">
                  <c:v>691300</c:v>
                </c:pt>
                <c:pt idx="2">
                  <c:v>709300</c:v>
                </c:pt>
                <c:pt idx="3">
                  <c:v>743200</c:v>
                </c:pt>
                <c:pt idx="4">
                  <c:v>705700</c:v>
                </c:pt>
                <c:pt idx="5">
                  <c:v>699300</c:v>
                </c:pt>
                <c:pt idx="6">
                  <c:v>693000</c:v>
                </c:pt>
                <c:pt idx="7">
                  <c:v>687600</c:v>
                </c:pt>
                <c:pt idx="8">
                  <c:v>682300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3A-454B-9CF3-7E391631C8CC}"/>
            </c:ext>
          </c:extLst>
        </c:ser>
        <c:ser>
          <c:idx val="3"/>
          <c:order val="1"/>
          <c:tx>
            <c:strRef>
              <c:f>'beide begrotingen'!$E$6</c:f>
              <c:strCache>
                <c:ptCount val="1"/>
                <c:pt idx="0">
                  <c:v>Lasten (recent)</c:v>
                </c:pt>
              </c:strCache>
            </c:strRef>
          </c:tx>
          <c:spPr>
            <a:ln w="66675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rgbClr val="ED7D31">
                    <a:lumMod val="75000"/>
                  </a:srgbClr>
                </a:solidFill>
              </a:ln>
            </c:spPr>
          </c:marker>
          <c:xVal>
            <c:numRef>
              <c:f>'beide begrotingen'!$A$7:$A$15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</c:numCache>
            </c:numRef>
          </c:xVal>
          <c:yVal>
            <c:numRef>
              <c:f>'beide begrotingen'!$E$7:$E$15</c:f>
              <c:numCache>
                <c:formatCode>General</c:formatCode>
                <c:ptCount val="9"/>
                <c:pt idx="0">
                  <c:v>782200</c:v>
                </c:pt>
                <c:pt idx="1">
                  <c:v>836400</c:v>
                </c:pt>
                <c:pt idx="2">
                  <c:v>866700</c:v>
                </c:pt>
                <c:pt idx="3">
                  <c:v>920600</c:v>
                </c:pt>
                <c:pt idx="4">
                  <c:v>910200</c:v>
                </c:pt>
                <c:pt idx="5">
                  <c:v>924400</c:v>
                </c:pt>
                <c:pt idx="6">
                  <c:v>953200</c:v>
                </c:pt>
                <c:pt idx="7">
                  <c:v>969500</c:v>
                </c:pt>
                <c:pt idx="8">
                  <c:v>993600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3A-454B-9CF3-7E391631C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382912"/>
        <c:axId val="113384832"/>
      </c:scatterChart>
      <c:valAx>
        <c:axId val="113382912"/>
        <c:scaling>
          <c:orientation val="minMax"/>
        </c:scaling>
        <c:delete val="0"/>
        <c:axPos val="b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2">
                <a:lumMod val="90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nl-NL"/>
          </a:p>
        </c:txPr>
        <c:crossAx val="113384832"/>
        <c:crosses val="autoZero"/>
        <c:crossBetween val="midCat"/>
        <c:majorUnit val="1"/>
      </c:valAx>
      <c:valAx>
        <c:axId val="11338483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90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spPr>
          <a:ln>
            <a:solidFill>
              <a:schemeClr val="bg2">
                <a:lumMod val="90000"/>
              </a:schemeClr>
            </a:solidFill>
          </a:ln>
        </c:spPr>
        <c:txPr>
          <a:bodyPr/>
          <a:lstStyle/>
          <a:p>
            <a:pPr>
              <a:defRPr sz="2000" b="1"/>
            </a:pPr>
            <a:endParaRPr lang="nl-NL"/>
          </a:p>
        </c:txPr>
        <c:crossAx val="113382912"/>
        <c:crosses val="autoZero"/>
        <c:crossBetween val="midCat"/>
        <c:majorUnit val="100000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nl-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err="1"/>
              <a:t>Eindsaldo</a:t>
            </a:r>
            <a:r>
              <a:rPr lang="en-US" sz="2800"/>
              <a:t> </a:t>
            </a:r>
            <a:r>
              <a:rPr lang="en-US" sz="2800" err="1"/>
              <a:t>eigen</a:t>
            </a:r>
            <a:r>
              <a:rPr lang="en-US" sz="2800"/>
              <a:t> </a:t>
            </a:r>
            <a:r>
              <a:rPr lang="en-US" sz="2800" err="1"/>
              <a:t>vermogen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Blad1!$C$89</c:f>
              <c:strCache>
                <c:ptCount val="1"/>
                <c:pt idx="0">
                  <c:v>Eigen vermogen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Blad1!$A$90:$A$100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Blad1!$C$90:$C$100</c:f>
              <c:numCache>
                <c:formatCode>General</c:formatCode>
                <c:ptCount val="11"/>
                <c:pt idx="0">
                  <c:v>1473000</c:v>
                </c:pt>
                <c:pt idx="1">
                  <c:v>1473000</c:v>
                </c:pt>
                <c:pt idx="2">
                  <c:v>1418900</c:v>
                </c:pt>
                <c:pt idx="3">
                  <c:v>1273800</c:v>
                </c:pt>
                <c:pt idx="4">
                  <c:v>1116400</c:v>
                </c:pt>
                <c:pt idx="5">
                  <c:v>939000</c:v>
                </c:pt>
                <c:pt idx="6">
                  <c:v>734500</c:v>
                </c:pt>
                <c:pt idx="7">
                  <c:v>509400</c:v>
                </c:pt>
                <c:pt idx="8">
                  <c:v>249200</c:v>
                </c:pt>
                <c:pt idx="9">
                  <c:v>82200</c:v>
                </c:pt>
                <c:pt idx="10">
                  <c:v>-104800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91-4C64-8C90-16951E1EB402}"/>
            </c:ext>
          </c:extLst>
        </c:ser>
        <c:ser>
          <c:idx val="2"/>
          <c:order val="2"/>
          <c:tx>
            <c:strRef>
              <c:f>Blad1!$D$89</c:f>
              <c:strCache>
                <c:ptCount val="1"/>
                <c:pt idx="0">
                  <c:v>Minimum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Blad1!$A$90:$A$100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Blad1!$D$90:$D$100</c:f>
              <c:numCache>
                <c:formatCode>General</c:formatCode>
                <c:ptCount val="11"/>
                <c:pt idx="0">
                  <c:v>700000</c:v>
                </c:pt>
                <c:pt idx="1">
                  <c:v>700000</c:v>
                </c:pt>
                <c:pt idx="2">
                  <c:v>700000</c:v>
                </c:pt>
                <c:pt idx="3">
                  <c:v>700000</c:v>
                </c:pt>
                <c:pt idx="4">
                  <c:v>700000</c:v>
                </c:pt>
                <c:pt idx="5">
                  <c:v>700000</c:v>
                </c:pt>
                <c:pt idx="6">
                  <c:v>700000</c:v>
                </c:pt>
                <c:pt idx="7">
                  <c:v>700000</c:v>
                </c:pt>
                <c:pt idx="8">
                  <c:v>700000</c:v>
                </c:pt>
                <c:pt idx="9">
                  <c:v>700000</c:v>
                </c:pt>
                <c:pt idx="10">
                  <c:v>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C64-8C90-16951E1EB4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720832"/>
        <c:axId val="617267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Blad1!$B$89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N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Blad1!$A$90:$A$100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Blad1!$B$90:$B$100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C991-4C64-8C90-16951E1EB402}"/>
                  </c:ext>
                </c:extLst>
              </c15:ser>
            </c15:filteredLineSeries>
          </c:ext>
        </c:extLst>
      </c:lineChart>
      <c:catAx>
        <c:axId val="617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1726720"/>
        <c:crosses val="autoZero"/>
        <c:auto val="1"/>
        <c:lblAlgn val="ctr"/>
        <c:lblOffset val="100"/>
        <c:noMultiLvlLbl val="0"/>
      </c:catAx>
      <c:valAx>
        <c:axId val="61726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6172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3600"/>
              <a:t>Exploitatiekosten</a:t>
            </a:r>
            <a:r>
              <a:rPr lang="nl-NL" sz="3600" baseline="0"/>
              <a:t> per jaar </a:t>
            </a:r>
            <a:endParaRPr lang="nl-NL" sz="3600"/>
          </a:p>
        </c:rich>
      </c:tx>
      <c:layout>
        <c:manualLayout>
          <c:xMode val="edge"/>
          <c:yMode val="edge"/>
          <c:x val="0.31416953740157483"/>
          <c:y val="1.17230954034564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673161411775523E-2"/>
          <c:y val="0.15639096016452389"/>
          <c:w val="0.92157206034022765"/>
          <c:h val="0.7764614963636286"/>
        </c:manualLayout>
      </c:layout>
      <c:barChart>
        <c:barDir val="col"/>
        <c:grouping val="clustered"/>
        <c:varyColors val="0"/>
        <c:ser>
          <c:idx val="0"/>
          <c:order val="0"/>
          <c:tx>
            <c:v>exploitatiekosten</c:v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E274-417B-B9E4-EFA364030D4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E274-417B-B9E4-EFA364030D4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E274-417B-B9E4-EFA364030D4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E274-417B-B9E4-EFA364030D4A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E274-417B-B9E4-EFA364030D4A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E274-417B-B9E4-EFA364030D4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E274-417B-B9E4-EFA364030D4A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E274-417B-B9E4-EFA364030D4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E274-417B-B9E4-EFA364030D4A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E274-417B-B9E4-EFA364030D4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E274-417B-B9E4-EFA364030D4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E274-417B-B9E4-EFA364030D4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E274-417B-B9E4-EFA364030D4A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E274-417B-B9E4-EFA364030D4A}"/>
              </c:ext>
            </c:extLst>
          </c:dPt>
          <c:dPt>
            <c:idx val="3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E274-417B-B9E4-EFA364030D4A}"/>
              </c:ext>
            </c:extLst>
          </c:dPt>
          <c:dPt>
            <c:idx val="4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E274-417B-B9E4-EFA364030D4A}"/>
              </c:ext>
            </c:extLst>
          </c:dPt>
          <c:dPt>
            <c:idx val="4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E274-417B-B9E4-EFA364030D4A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E274-417B-B9E4-EFA364030D4A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2-E274-417B-B9E4-EFA364030D4A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3-E274-417B-B9E4-EFA364030D4A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4-E274-417B-B9E4-EFA364030D4A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5-E274-417B-B9E4-EFA364030D4A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6-E274-417B-B9E4-EFA364030D4A}"/>
              </c:ext>
            </c:extLst>
          </c:dPt>
          <c:dPt>
            <c:idx val="5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7-E274-417B-B9E4-EFA364030D4A}"/>
              </c:ext>
            </c:extLst>
          </c:dPt>
          <c:cat>
            <c:strRef>
              <c:f>Rekenmodel!$F$88:$BK$88</c:f>
              <c:strCache>
                <c:ptCount val="58"/>
                <c:pt idx="0">
                  <c:v>0</c:v>
                </c:pt>
                <c:pt idx="1">
                  <c:v>0aG</c:v>
                </c:pt>
                <c:pt idx="2">
                  <c:v>0aI1</c:v>
                </c:pt>
                <c:pt idx="3">
                  <c:v>0aI2</c:v>
                </c:pt>
                <c:pt idx="4">
                  <c:v>0aG+I1</c:v>
                </c:pt>
                <c:pt idx="5">
                  <c:v>0aG+I2</c:v>
                </c:pt>
                <c:pt idx="6">
                  <c:v>1</c:v>
                </c:pt>
                <c:pt idx="7">
                  <c:v>1aG</c:v>
                </c:pt>
                <c:pt idx="8">
                  <c:v>2</c:v>
                </c:pt>
                <c:pt idx="9">
                  <c:v>2aI1</c:v>
                </c:pt>
                <c:pt idx="10">
                  <c:v>2aI2</c:v>
                </c:pt>
                <c:pt idx="11">
                  <c:v>3</c:v>
                </c:pt>
                <c:pt idx="12">
                  <c:v>4</c:v>
                </c:pt>
                <c:pt idx="13">
                  <c:v>4aG</c:v>
                </c:pt>
                <c:pt idx="14">
                  <c:v>4aI1</c:v>
                </c:pt>
                <c:pt idx="15">
                  <c:v>4aI2</c:v>
                </c:pt>
                <c:pt idx="16">
                  <c:v>4aG+I1</c:v>
                </c:pt>
                <c:pt idx="17">
                  <c:v>4aG+I2</c:v>
                </c:pt>
                <c:pt idx="18">
                  <c:v>5</c:v>
                </c:pt>
                <c:pt idx="19">
                  <c:v>5aG</c:v>
                </c:pt>
                <c:pt idx="20">
                  <c:v>6</c:v>
                </c:pt>
                <c:pt idx="21">
                  <c:v>6aG</c:v>
                </c:pt>
                <c:pt idx="22">
                  <c:v>6aI1</c:v>
                </c:pt>
                <c:pt idx="23">
                  <c:v>6aI2</c:v>
                </c:pt>
                <c:pt idx="24">
                  <c:v>6aG+I1</c:v>
                </c:pt>
                <c:pt idx="25">
                  <c:v>6aG+I2</c:v>
                </c:pt>
                <c:pt idx="26">
                  <c:v>7</c:v>
                </c:pt>
                <c:pt idx="27">
                  <c:v>7aI1</c:v>
                </c:pt>
                <c:pt idx="28">
                  <c:v>7aI2</c:v>
                </c:pt>
                <c:pt idx="29">
                  <c:v>8</c:v>
                </c:pt>
                <c:pt idx="30">
                  <c:v>8aG</c:v>
                </c:pt>
                <c:pt idx="31">
                  <c:v>9</c:v>
                </c:pt>
                <c:pt idx="32">
                  <c:v>9aI1</c:v>
                </c:pt>
                <c:pt idx="33">
                  <c:v>9aI2</c:v>
                </c:pt>
                <c:pt idx="34">
                  <c:v>10</c:v>
                </c:pt>
                <c:pt idx="35">
                  <c:v>10aG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13aG</c:v>
                </c:pt>
                <c:pt idx="40">
                  <c:v>14</c:v>
                </c:pt>
                <c:pt idx="41">
                  <c:v>14aI1</c:v>
                </c:pt>
                <c:pt idx="42">
                  <c:v>14aI2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19aI1</c:v>
                </c:pt>
                <c:pt idx="49">
                  <c:v>19aI2</c:v>
                </c:pt>
                <c:pt idx="50">
                  <c:v>20</c:v>
                </c:pt>
                <c:pt idx="51">
                  <c:v>20aI1</c:v>
                </c:pt>
                <c:pt idx="52">
                  <c:v>20aI2</c:v>
                </c:pt>
                <c:pt idx="53">
                  <c:v>21</c:v>
                </c:pt>
                <c:pt idx="54">
                  <c:v>22</c:v>
                </c:pt>
                <c:pt idx="55">
                  <c:v>23</c:v>
                </c:pt>
                <c:pt idx="56">
                  <c:v>24</c:v>
                </c:pt>
                <c:pt idx="57">
                  <c:v>25</c:v>
                </c:pt>
              </c:strCache>
            </c:strRef>
          </c:cat>
          <c:val>
            <c:numRef>
              <c:f>Rekenmodel!$F$79:$BK$79</c:f>
              <c:numCache>
                <c:formatCode>#,##0_ ;[Red]\-#,##0\ </c:formatCode>
                <c:ptCount val="58"/>
                <c:pt idx="0">
                  <c:v>-278446</c:v>
                </c:pt>
                <c:pt idx="1">
                  <c:v>-211836</c:v>
                </c:pt>
                <c:pt idx="2">
                  <c:v>-85741</c:v>
                </c:pt>
                <c:pt idx="3">
                  <c:v>-81951</c:v>
                </c:pt>
                <c:pt idx="4">
                  <c:v>-189096</c:v>
                </c:pt>
                <c:pt idx="5">
                  <c:v>-185306</c:v>
                </c:pt>
                <c:pt idx="6">
                  <c:v>-126355</c:v>
                </c:pt>
                <c:pt idx="7">
                  <c:v>-83355</c:v>
                </c:pt>
                <c:pt idx="8">
                  <c:v>-128481</c:v>
                </c:pt>
                <c:pt idx="9">
                  <c:v>-85741</c:v>
                </c:pt>
                <c:pt idx="10">
                  <c:v>-81951</c:v>
                </c:pt>
                <c:pt idx="11">
                  <c:v>-23610</c:v>
                </c:pt>
                <c:pt idx="12">
                  <c:v>-254836</c:v>
                </c:pt>
                <c:pt idx="13">
                  <c:v>-206886</c:v>
                </c:pt>
                <c:pt idx="14">
                  <c:v>-212096</c:v>
                </c:pt>
                <c:pt idx="15">
                  <c:v>-208306</c:v>
                </c:pt>
                <c:pt idx="16">
                  <c:v>-155396</c:v>
                </c:pt>
                <c:pt idx="17">
                  <c:v>-151606</c:v>
                </c:pt>
                <c:pt idx="18">
                  <c:v>-149965</c:v>
                </c:pt>
                <c:pt idx="19">
                  <c:v>-106965</c:v>
                </c:pt>
                <c:pt idx="20">
                  <c:v>-254836</c:v>
                </c:pt>
                <c:pt idx="21">
                  <c:v>-211836</c:v>
                </c:pt>
                <c:pt idx="22">
                  <c:v>-202096</c:v>
                </c:pt>
                <c:pt idx="23">
                  <c:v>-198306</c:v>
                </c:pt>
                <c:pt idx="24">
                  <c:v>-169096</c:v>
                </c:pt>
                <c:pt idx="25">
                  <c:v>-165306</c:v>
                </c:pt>
                <c:pt idx="26">
                  <c:v>-152091</c:v>
                </c:pt>
                <c:pt idx="27">
                  <c:v>-109351</c:v>
                </c:pt>
                <c:pt idx="28">
                  <c:v>-105561</c:v>
                </c:pt>
                <c:pt idx="29">
                  <c:v>-149965</c:v>
                </c:pt>
                <c:pt idx="30">
                  <c:v>-106965</c:v>
                </c:pt>
                <c:pt idx="31">
                  <c:v>-152091</c:v>
                </c:pt>
                <c:pt idx="32">
                  <c:v>-109351</c:v>
                </c:pt>
                <c:pt idx="33">
                  <c:v>-105561</c:v>
                </c:pt>
                <c:pt idx="34">
                  <c:v>-206855</c:v>
                </c:pt>
                <c:pt idx="35">
                  <c:v>-163855</c:v>
                </c:pt>
                <c:pt idx="36">
                  <c:v>-208981</c:v>
                </c:pt>
                <c:pt idx="37">
                  <c:v>-104110</c:v>
                </c:pt>
                <c:pt idx="38">
                  <c:v>-193855</c:v>
                </c:pt>
                <c:pt idx="39">
                  <c:v>-150855</c:v>
                </c:pt>
                <c:pt idx="40">
                  <c:v>-190981</c:v>
                </c:pt>
                <c:pt idx="41">
                  <c:v>-148241</c:v>
                </c:pt>
                <c:pt idx="42">
                  <c:v>-144451</c:v>
                </c:pt>
                <c:pt idx="43">
                  <c:v>-91110</c:v>
                </c:pt>
                <c:pt idx="44">
                  <c:v>-174800</c:v>
                </c:pt>
                <c:pt idx="45">
                  <c:v>-187800</c:v>
                </c:pt>
                <c:pt idx="46">
                  <c:v>-130910</c:v>
                </c:pt>
                <c:pt idx="47">
                  <c:v>-235781</c:v>
                </c:pt>
                <c:pt idx="48">
                  <c:v>-193041</c:v>
                </c:pt>
                <c:pt idx="49">
                  <c:v>-189251</c:v>
                </c:pt>
                <c:pt idx="50">
                  <c:v>-235781</c:v>
                </c:pt>
                <c:pt idx="51">
                  <c:v>-193041</c:v>
                </c:pt>
                <c:pt idx="52">
                  <c:v>-189251</c:v>
                </c:pt>
                <c:pt idx="53">
                  <c:v>-130910</c:v>
                </c:pt>
                <c:pt idx="54">
                  <c:v>-174800</c:v>
                </c:pt>
                <c:pt idx="55">
                  <c:v>-187800</c:v>
                </c:pt>
                <c:pt idx="56">
                  <c:v>-80500</c:v>
                </c:pt>
                <c:pt idx="57">
                  <c:v>-72500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28-49F9-9F18-9CECB36DF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8229632"/>
        <c:axId val="138231168"/>
      </c:barChart>
      <c:catAx>
        <c:axId val="1382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31168"/>
        <c:crosses val="autoZero"/>
        <c:auto val="1"/>
        <c:lblAlgn val="ctr"/>
        <c:lblOffset val="100"/>
        <c:noMultiLvlLbl val="0"/>
      </c:catAx>
      <c:valAx>
        <c:axId val="1382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2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600" baseline="0" err="1"/>
              <a:t>Saldo</a:t>
            </a:r>
            <a:r>
              <a:rPr lang="en-US" sz="3600" baseline="0"/>
              <a:t> </a:t>
            </a:r>
            <a:r>
              <a:rPr lang="en-US" sz="3600" baseline="0" err="1"/>
              <a:t>Initiële</a:t>
            </a:r>
            <a:r>
              <a:rPr lang="en-US" sz="3600" baseline="0"/>
              <a:t> </a:t>
            </a:r>
            <a:r>
              <a:rPr lang="en-US" sz="3600" baseline="0" err="1"/>
              <a:t>kosten&amp;opbrengsten</a:t>
            </a:r>
            <a:endParaRPr lang="en-US" sz="3600" baseline="0"/>
          </a:p>
        </c:rich>
      </c:tx>
      <c:layout>
        <c:manualLayout>
          <c:xMode val="edge"/>
          <c:yMode val="edge"/>
          <c:x val="0.2564293799212598"/>
          <c:y val="3.023359580052493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446276246719182E-2"/>
          <c:y val="3.0673228346456693E-2"/>
          <c:w val="0.92157206034022765"/>
          <c:h val="0.93596694130071356"/>
        </c:manualLayout>
      </c:layout>
      <c:barChart>
        <c:barDir val="col"/>
        <c:grouping val="clustered"/>
        <c:varyColors val="0"/>
        <c:ser>
          <c:idx val="0"/>
          <c:order val="0"/>
          <c:tx>
            <c:v>Initiele kosten-opbrengsten saldo</c:v>
          </c:tx>
          <c:spPr>
            <a:solidFill>
              <a:srgbClr val="FFCCFF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87B0-4180-BE5B-BD22AC007E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7B0-4180-BE5B-BD22AC007EB9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87B0-4180-BE5B-BD22AC007EB9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87B0-4180-BE5B-BD22AC007EB9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87B0-4180-BE5B-BD22AC007EB9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87B0-4180-BE5B-BD22AC007EB9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6-87B0-4180-BE5B-BD22AC007EB9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87B0-4180-BE5B-BD22AC007EB9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87B0-4180-BE5B-BD22AC007EB9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87B0-4180-BE5B-BD22AC007EB9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A-87B0-4180-BE5B-BD22AC007EB9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87B0-4180-BE5B-BD22AC007EB9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87B0-4180-BE5B-BD22AC007EB9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87B0-4180-BE5B-BD22AC007EB9}"/>
              </c:ext>
            </c:extLst>
          </c:dPt>
          <c:dPt>
            <c:idx val="4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E-87B0-4180-BE5B-BD22AC007EB9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87B0-4180-BE5B-BD22AC007EB9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0-87B0-4180-BE5B-BD22AC007EB9}"/>
              </c:ext>
            </c:extLst>
          </c:dPt>
          <c:dPt>
            <c:idx val="5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87B0-4180-BE5B-BD22AC007EB9}"/>
              </c:ext>
            </c:extLst>
          </c:dPt>
          <c:cat>
            <c:strRef>
              <c:f>Rekenmodel!$F$88:$BK$88</c:f>
              <c:strCache>
                <c:ptCount val="58"/>
                <c:pt idx="0">
                  <c:v>0</c:v>
                </c:pt>
                <c:pt idx="1">
                  <c:v>0aG</c:v>
                </c:pt>
                <c:pt idx="2">
                  <c:v>0aI1</c:v>
                </c:pt>
                <c:pt idx="3">
                  <c:v>0aI2</c:v>
                </c:pt>
                <c:pt idx="4">
                  <c:v>0aG+I1</c:v>
                </c:pt>
                <c:pt idx="5">
                  <c:v>0aG+I2</c:v>
                </c:pt>
                <c:pt idx="6">
                  <c:v>1</c:v>
                </c:pt>
                <c:pt idx="7">
                  <c:v>1aG</c:v>
                </c:pt>
                <c:pt idx="8">
                  <c:v>2</c:v>
                </c:pt>
                <c:pt idx="9">
                  <c:v>2aI1</c:v>
                </c:pt>
                <c:pt idx="10">
                  <c:v>2aI2</c:v>
                </c:pt>
                <c:pt idx="11">
                  <c:v>3</c:v>
                </c:pt>
                <c:pt idx="12">
                  <c:v>4</c:v>
                </c:pt>
                <c:pt idx="13">
                  <c:v>4aG</c:v>
                </c:pt>
                <c:pt idx="14">
                  <c:v>4aI1</c:v>
                </c:pt>
                <c:pt idx="15">
                  <c:v>4aI2</c:v>
                </c:pt>
                <c:pt idx="16">
                  <c:v>4aG+I1</c:v>
                </c:pt>
                <c:pt idx="17">
                  <c:v>4aG+I2</c:v>
                </c:pt>
                <c:pt idx="18">
                  <c:v>5</c:v>
                </c:pt>
                <c:pt idx="19">
                  <c:v>5aG</c:v>
                </c:pt>
                <c:pt idx="20">
                  <c:v>6</c:v>
                </c:pt>
                <c:pt idx="21">
                  <c:v>6aG</c:v>
                </c:pt>
                <c:pt idx="22">
                  <c:v>6aI1</c:v>
                </c:pt>
                <c:pt idx="23">
                  <c:v>6aI2</c:v>
                </c:pt>
                <c:pt idx="24">
                  <c:v>6aG+I1</c:v>
                </c:pt>
                <c:pt idx="25">
                  <c:v>6aG+I2</c:v>
                </c:pt>
                <c:pt idx="26">
                  <c:v>7</c:v>
                </c:pt>
                <c:pt idx="27">
                  <c:v>7aI1</c:v>
                </c:pt>
                <c:pt idx="28">
                  <c:v>7aI2</c:v>
                </c:pt>
                <c:pt idx="29">
                  <c:v>8</c:v>
                </c:pt>
                <c:pt idx="30">
                  <c:v>8aG</c:v>
                </c:pt>
                <c:pt idx="31">
                  <c:v>9</c:v>
                </c:pt>
                <c:pt idx="32">
                  <c:v>9aI1</c:v>
                </c:pt>
                <c:pt idx="33">
                  <c:v>9aI2</c:v>
                </c:pt>
                <c:pt idx="34">
                  <c:v>10</c:v>
                </c:pt>
                <c:pt idx="35">
                  <c:v>10aG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13aG</c:v>
                </c:pt>
                <c:pt idx="40">
                  <c:v>14</c:v>
                </c:pt>
                <c:pt idx="41">
                  <c:v>14aI1</c:v>
                </c:pt>
                <c:pt idx="42">
                  <c:v>14aI2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19aI1</c:v>
                </c:pt>
                <c:pt idx="49">
                  <c:v>19aI2</c:v>
                </c:pt>
                <c:pt idx="50">
                  <c:v>20</c:v>
                </c:pt>
                <c:pt idx="51">
                  <c:v>20aI1</c:v>
                </c:pt>
                <c:pt idx="52">
                  <c:v>20aI2</c:v>
                </c:pt>
                <c:pt idx="53">
                  <c:v>21</c:v>
                </c:pt>
                <c:pt idx="54">
                  <c:v>22</c:v>
                </c:pt>
                <c:pt idx="55">
                  <c:v>23</c:v>
                </c:pt>
                <c:pt idx="56">
                  <c:v>24</c:v>
                </c:pt>
                <c:pt idx="57">
                  <c:v>25</c:v>
                </c:pt>
              </c:strCache>
            </c:strRef>
          </c:cat>
          <c:val>
            <c:numRef>
              <c:f>Rekenmodel!$F$29:$BK$29</c:f>
              <c:numCache>
                <c:formatCode>#,##0_ ;[Red]\-#,##0\ </c:formatCode>
                <c:ptCount val="58"/>
                <c:pt idx="0">
                  <c:v>0</c:v>
                </c:pt>
                <c:pt idx="1">
                  <c:v>-1040000</c:v>
                </c:pt>
                <c:pt idx="2">
                  <c:v>-3435000</c:v>
                </c:pt>
                <c:pt idx="3">
                  <c:v>-2176500</c:v>
                </c:pt>
                <c:pt idx="4">
                  <c:v>-4475000</c:v>
                </c:pt>
                <c:pt idx="5">
                  <c:v>-3216500</c:v>
                </c:pt>
                <c:pt idx="6">
                  <c:v>1000000</c:v>
                </c:pt>
                <c:pt idx="7">
                  <c:v>-40000</c:v>
                </c:pt>
                <c:pt idx="8">
                  <c:v>326000</c:v>
                </c:pt>
                <c:pt idx="9">
                  <c:v>-3109000</c:v>
                </c:pt>
                <c:pt idx="10">
                  <c:v>-1850500</c:v>
                </c:pt>
                <c:pt idx="11">
                  <c:v>1326000</c:v>
                </c:pt>
                <c:pt idx="12">
                  <c:v>0</c:v>
                </c:pt>
                <c:pt idx="13">
                  <c:v>-1040000</c:v>
                </c:pt>
                <c:pt idx="14">
                  <c:v>-3435000</c:v>
                </c:pt>
                <c:pt idx="15">
                  <c:v>-2176500</c:v>
                </c:pt>
                <c:pt idx="16">
                  <c:v>-4475000</c:v>
                </c:pt>
                <c:pt idx="17">
                  <c:v>-3216500</c:v>
                </c:pt>
                <c:pt idx="18">
                  <c:v>1000000</c:v>
                </c:pt>
                <c:pt idx="19">
                  <c:v>-40000</c:v>
                </c:pt>
                <c:pt idx="20">
                  <c:v>0</c:v>
                </c:pt>
                <c:pt idx="21">
                  <c:v>-1040000</c:v>
                </c:pt>
                <c:pt idx="22">
                  <c:v>-3435000</c:v>
                </c:pt>
                <c:pt idx="23">
                  <c:v>-2176500</c:v>
                </c:pt>
                <c:pt idx="24">
                  <c:v>-4475000</c:v>
                </c:pt>
                <c:pt idx="25">
                  <c:v>-3216500</c:v>
                </c:pt>
                <c:pt idx="26">
                  <c:v>326000</c:v>
                </c:pt>
                <c:pt idx="27">
                  <c:v>-3109000</c:v>
                </c:pt>
                <c:pt idx="28">
                  <c:v>-1850500</c:v>
                </c:pt>
                <c:pt idx="29">
                  <c:v>1000000</c:v>
                </c:pt>
                <c:pt idx="30">
                  <c:v>-40000</c:v>
                </c:pt>
                <c:pt idx="31">
                  <c:v>326000</c:v>
                </c:pt>
                <c:pt idx="32">
                  <c:v>-3109000</c:v>
                </c:pt>
                <c:pt idx="33">
                  <c:v>-1850500</c:v>
                </c:pt>
                <c:pt idx="34">
                  <c:v>-3000000</c:v>
                </c:pt>
                <c:pt idx="35">
                  <c:v>-4040000</c:v>
                </c:pt>
                <c:pt idx="36">
                  <c:v>-3174000</c:v>
                </c:pt>
                <c:pt idx="37">
                  <c:v>-2674000</c:v>
                </c:pt>
                <c:pt idx="38">
                  <c:v>1000000</c:v>
                </c:pt>
                <c:pt idx="39">
                  <c:v>-40000</c:v>
                </c:pt>
                <c:pt idx="40">
                  <c:v>326000</c:v>
                </c:pt>
                <c:pt idx="41">
                  <c:v>-3109000</c:v>
                </c:pt>
                <c:pt idx="42">
                  <c:v>-1850500</c:v>
                </c:pt>
                <c:pt idx="43">
                  <c:v>1326000</c:v>
                </c:pt>
                <c:pt idx="44">
                  <c:v>1326000</c:v>
                </c:pt>
                <c:pt idx="45">
                  <c:v>-3000000</c:v>
                </c:pt>
                <c:pt idx="46">
                  <c:v>1326000</c:v>
                </c:pt>
                <c:pt idx="47">
                  <c:v>326000</c:v>
                </c:pt>
                <c:pt idx="48">
                  <c:v>-3109000</c:v>
                </c:pt>
                <c:pt idx="49">
                  <c:v>-1850500</c:v>
                </c:pt>
                <c:pt idx="50">
                  <c:v>326000</c:v>
                </c:pt>
                <c:pt idx="51">
                  <c:v>-3109000</c:v>
                </c:pt>
                <c:pt idx="52">
                  <c:v>-1850500</c:v>
                </c:pt>
                <c:pt idx="53">
                  <c:v>1326000</c:v>
                </c:pt>
                <c:pt idx="54">
                  <c:v>1326000</c:v>
                </c:pt>
                <c:pt idx="55">
                  <c:v>-2674000</c:v>
                </c:pt>
                <c:pt idx="56">
                  <c:v>-3174000</c:v>
                </c:pt>
                <c:pt idx="57">
                  <c:v>1326000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60-4B2C-82DB-3AFED3F19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8229632"/>
        <c:axId val="138231168"/>
      </c:barChart>
      <c:catAx>
        <c:axId val="1382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31168"/>
        <c:crosses val="autoZero"/>
        <c:auto val="1"/>
        <c:lblAlgn val="ctr"/>
        <c:lblOffset val="100"/>
        <c:noMultiLvlLbl val="0"/>
      </c:catAx>
      <c:valAx>
        <c:axId val="1382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2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3200"/>
              <a:t>Gebouwkosten Exploitatie</a:t>
            </a:r>
            <a:r>
              <a:rPr lang="nl-NL" sz="3200" baseline="0"/>
              <a:t> </a:t>
            </a:r>
            <a:r>
              <a:rPr lang="nl-NL" sz="3200"/>
              <a:t>40 jaar + </a:t>
            </a:r>
          </a:p>
          <a:p>
            <a:pPr>
              <a:defRPr sz="3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3200"/>
              <a:t>restwaarde gebouwen</a:t>
            </a:r>
          </a:p>
        </c:rich>
      </c:tx>
      <c:layout>
        <c:manualLayout>
          <c:xMode val="edge"/>
          <c:yMode val="edge"/>
          <c:x val="0.20910507907499731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9673161411775523E-2"/>
          <c:y val="1.8640144599742611E-2"/>
          <c:w val="0.92157206034022765"/>
          <c:h val="0.962719710800514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A26E-45C7-B38A-88E71F2C1D6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6E-45C7-B38A-88E71F2C1D6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26E-45C7-B38A-88E71F2C1D6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6E-45C7-B38A-88E71F2C1D6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26E-45C7-B38A-88E71F2C1D6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6E-45C7-B38A-88E71F2C1D6A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26E-45C7-B38A-88E71F2C1D6A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6E-45C7-B38A-88E71F2C1D6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26E-45C7-B38A-88E71F2C1D6A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6E-45C7-B38A-88E71F2C1D6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26E-45C7-B38A-88E71F2C1D6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6E-45C7-B38A-88E71F2C1D6A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26E-45C7-B38A-88E71F2C1D6A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26E-45C7-B38A-88E71F2C1D6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A26E-45C7-B38A-88E71F2C1D6A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26E-45C7-B38A-88E71F2C1D6A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0-A26E-45C7-B38A-88E71F2C1D6A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26E-45C7-B38A-88E71F2C1D6A}"/>
              </c:ext>
            </c:extLst>
          </c:dPt>
          <c:dPt>
            <c:idx val="3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A26E-45C7-B38A-88E71F2C1D6A}"/>
              </c:ext>
            </c:extLst>
          </c:dPt>
          <c:dPt>
            <c:idx val="3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A26E-45C7-B38A-88E71F2C1D6A}"/>
              </c:ext>
            </c:extLst>
          </c:dPt>
          <c:dPt>
            <c:idx val="3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4-A26E-45C7-B38A-88E71F2C1D6A}"/>
              </c:ext>
            </c:extLst>
          </c:dPt>
          <c:dPt>
            <c:idx val="3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A26E-45C7-B38A-88E71F2C1D6A}"/>
              </c:ext>
            </c:extLst>
          </c:dPt>
          <c:dPt>
            <c:idx val="3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A26E-45C7-B38A-88E71F2C1D6A}"/>
              </c:ext>
            </c:extLst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A26E-45C7-B38A-88E71F2C1D6A}"/>
              </c:ext>
            </c:extLst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A26E-45C7-B38A-88E71F2C1D6A}"/>
              </c:ext>
            </c:extLst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A26E-45C7-B38A-88E71F2C1D6A}"/>
              </c:ext>
            </c:extLst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A26E-45C7-B38A-88E71F2C1D6A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A26E-45C7-B38A-88E71F2C1D6A}"/>
              </c:ext>
            </c:extLst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A26E-45C7-B38A-88E71F2C1D6A}"/>
              </c:ext>
            </c:extLst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A26E-45C7-B38A-88E71F2C1D6A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E-A26E-45C7-B38A-88E71F2C1D6A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A26E-45C7-B38A-88E71F2C1D6A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0-A26E-45C7-B38A-88E71F2C1D6A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A26E-45C7-B38A-88E71F2C1D6A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2-A26E-45C7-B38A-88E71F2C1D6A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A26E-45C7-B38A-88E71F2C1D6A}"/>
              </c:ext>
            </c:extLst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4-A26E-45C7-B38A-88E71F2C1D6A}"/>
              </c:ext>
            </c:extLst>
          </c:dPt>
          <c:dPt>
            <c:idx val="5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A26E-45C7-B38A-88E71F2C1D6A}"/>
              </c:ext>
            </c:extLst>
          </c:dPt>
          <c:cat>
            <c:strRef>
              <c:f>Rekenmodel!$F$88:$BK$88</c:f>
              <c:strCache>
                <c:ptCount val="58"/>
                <c:pt idx="0">
                  <c:v>0</c:v>
                </c:pt>
                <c:pt idx="1">
                  <c:v>0aG</c:v>
                </c:pt>
                <c:pt idx="2">
                  <c:v>0aI1</c:v>
                </c:pt>
                <c:pt idx="3">
                  <c:v>0aI2</c:v>
                </c:pt>
                <c:pt idx="4">
                  <c:v>0aG+I1</c:v>
                </c:pt>
                <c:pt idx="5">
                  <c:v>0aG+I2</c:v>
                </c:pt>
                <c:pt idx="6">
                  <c:v>1</c:v>
                </c:pt>
                <c:pt idx="7">
                  <c:v>1aG</c:v>
                </c:pt>
                <c:pt idx="8">
                  <c:v>2</c:v>
                </c:pt>
                <c:pt idx="9">
                  <c:v>2aI1</c:v>
                </c:pt>
                <c:pt idx="10">
                  <c:v>2aI2</c:v>
                </c:pt>
                <c:pt idx="11">
                  <c:v>3</c:v>
                </c:pt>
                <c:pt idx="12">
                  <c:v>4</c:v>
                </c:pt>
                <c:pt idx="13">
                  <c:v>4aG</c:v>
                </c:pt>
                <c:pt idx="14">
                  <c:v>4aI1</c:v>
                </c:pt>
                <c:pt idx="15">
                  <c:v>4aI2</c:v>
                </c:pt>
                <c:pt idx="16">
                  <c:v>4aG+I1</c:v>
                </c:pt>
                <c:pt idx="17">
                  <c:v>4aG+I2</c:v>
                </c:pt>
                <c:pt idx="18">
                  <c:v>5</c:v>
                </c:pt>
                <c:pt idx="19">
                  <c:v>5aG</c:v>
                </c:pt>
                <c:pt idx="20">
                  <c:v>6</c:v>
                </c:pt>
                <c:pt idx="21">
                  <c:v>6aG</c:v>
                </c:pt>
                <c:pt idx="22">
                  <c:v>6aI1</c:v>
                </c:pt>
                <c:pt idx="23">
                  <c:v>6aI2</c:v>
                </c:pt>
                <c:pt idx="24">
                  <c:v>6aG+I1</c:v>
                </c:pt>
                <c:pt idx="25">
                  <c:v>6aG+I2</c:v>
                </c:pt>
                <c:pt idx="26">
                  <c:v>7</c:v>
                </c:pt>
                <c:pt idx="27">
                  <c:v>7aI1</c:v>
                </c:pt>
                <c:pt idx="28">
                  <c:v>7aI2</c:v>
                </c:pt>
                <c:pt idx="29">
                  <c:v>8</c:v>
                </c:pt>
                <c:pt idx="30">
                  <c:v>8aG</c:v>
                </c:pt>
                <c:pt idx="31">
                  <c:v>9</c:v>
                </c:pt>
                <c:pt idx="32">
                  <c:v>9aI1</c:v>
                </c:pt>
                <c:pt idx="33">
                  <c:v>9aI2</c:v>
                </c:pt>
                <c:pt idx="34">
                  <c:v>10</c:v>
                </c:pt>
                <c:pt idx="35">
                  <c:v>10aG</c:v>
                </c:pt>
                <c:pt idx="36">
                  <c:v>11</c:v>
                </c:pt>
                <c:pt idx="37">
                  <c:v>12</c:v>
                </c:pt>
                <c:pt idx="38">
                  <c:v>13</c:v>
                </c:pt>
                <c:pt idx="39">
                  <c:v>13aG</c:v>
                </c:pt>
                <c:pt idx="40">
                  <c:v>14</c:v>
                </c:pt>
                <c:pt idx="41">
                  <c:v>14aI1</c:v>
                </c:pt>
                <c:pt idx="42">
                  <c:v>14aI2</c:v>
                </c:pt>
                <c:pt idx="43">
                  <c:v>15</c:v>
                </c:pt>
                <c:pt idx="44">
                  <c:v>16</c:v>
                </c:pt>
                <c:pt idx="45">
                  <c:v>17</c:v>
                </c:pt>
                <c:pt idx="46">
                  <c:v>18</c:v>
                </c:pt>
                <c:pt idx="47">
                  <c:v>19</c:v>
                </c:pt>
                <c:pt idx="48">
                  <c:v>19aI1</c:v>
                </c:pt>
                <c:pt idx="49">
                  <c:v>19aI2</c:v>
                </c:pt>
                <c:pt idx="50">
                  <c:v>20</c:v>
                </c:pt>
                <c:pt idx="51">
                  <c:v>20aI1</c:v>
                </c:pt>
                <c:pt idx="52">
                  <c:v>20aI2</c:v>
                </c:pt>
                <c:pt idx="53">
                  <c:v>21</c:v>
                </c:pt>
                <c:pt idx="54">
                  <c:v>22</c:v>
                </c:pt>
                <c:pt idx="55">
                  <c:v>23</c:v>
                </c:pt>
                <c:pt idx="56">
                  <c:v>24</c:v>
                </c:pt>
                <c:pt idx="57">
                  <c:v>25</c:v>
                </c:pt>
              </c:strCache>
            </c:strRef>
          </c:cat>
          <c:val>
            <c:numRef>
              <c:f>Rekenmodel!$F$90:$BK$90</c:f>
              <c:numCache>
                <c:formatCode>#,##0_ ;[Red]\-#,##0\ </c:formatCode>
                <c:ptCount val="58"/>
                <c:pt idx="0">
                  <c:v>-9777840</c:v>
                </c:pt>
                <c:pt idx="1">
                  <c:v>-8153440</c:v>
                </c:pt>
                <c:pt idx="2">
                  <c:v>-5504640</c:v>
                </c:pt>
                <c:pt idx="3">
                  <c:v>-4094540</c:v>
                </c:pt>
                <c:pt idx="4">
                  <c:v>-10678840</c:v>
                </c:pt>
                <c:pt idx="5">
                  <c:v>-9268740</c:v>
                </c:pt>
                <c:pt idx="6">
                  <c:v>-3694199</c:v>
                </c:pt>
                <c:pt idx="7">
                  <c:v>-3014200</c:v>
                </c:pt>
                <c:pt idx="8">
                  <c:v>-3779238</c:v>
                </c:pt>
                <c:pt idx="9">
                  <c:v>-5504640</c:v>
                </c:pt>
                <c:pt idx="10">
                  <c:v>-4094540</c:v>
                </c:pt>
                <c:pt idx="11">
                  <c:v>415603</c:v>
                </c:pt>
                <c:pt idx="12">
                  <c:v>-8833436</c:v>
                </c:pt>
                <c:pt idx="13">
                  <c:v>-6665440</c:v>
                </c:pt>
                <c:pt idx="14">
                  <c:v>-5314240</c:v>
                </c:pt>
                <c:pt idx="15">
                  <c:v>-3975740</c:v>
                </c:pt>
                <c:pt idx="16">
                  <c:v>-9940440</c:v>
                </c:pt>
                <c:pt idx="17">
                  <c:v>-8601940</c:v>
                </c:pt>
                <c:pt idx="18">
                  <c:v>-4638595</c:v>
                </c:pt>
                <c:pt idx="19">
                  <c:v>-3958600</c:v>
                </c:pt>
                <c:pt idx="20">
                  <c:v>-8833434</c:v>
                </c:pt>
                <c:pt idx="21">
                  <c:v>-8153440</c:v>
                </c:pt>
                <c:pt idx="22">
                  <c:v>-10158840</c:v>
                </c:pt>
                <c:pt idx="23">
                  <c:v>-8748740</c:v>
                </c:pt>
                <c:pt idx="24">
                  <c:v>-9878840</c:v>
                </c:pt>
                <c:pt idx="25">
                  <c:v>-8468740</c:v>
                </c:pt>
                <c:pt idx="26">
                  <c:v>-4723633</c:v>
                </c:pt>
                <c:pt idx="27">
                  <c:v>-6449040</c:v>
                </c:pt>
                <c:pt idx="28">
                  <c:v>-5038940</c:v>
                </c:pt>
                <c:pt idx="29">
                  <c:v>-4638592</c:v>
                </c:pt>
                <c:pt idx="30">
                  <c:v>-3958600</c:v>
                </c:pt>
                <c:pt idx="31">
                  <c:v>-4723631</c:v>
                </c:pt>
                <c:pt idx="32">
                  <c:v>-6449040</c:v>
                </c:pt>
                <c:pt idx="33">
                  <c:v>-5038940</c:v>
                </c:pt>
                <c:pt idx="34">
                  <c:v>-6914190</c:v>
                </c:pt>
                <c:pt idx="35">
                  <c:v>-6234200</c:v>
                </c:pt>
                <c:pt idx="36">
                  <c:v>-6999229</c:v>
                </c:pt>
                <c:pt idx="37">
                  <c:v>-6804388</c:v>
                </c:pt>
                <c:pt idx="38">
                  <c:v>-6394187</c:v>
                </c:pt>
                <c:pt idx="39">
                  <c:v>-5714200</c:v>
                </c:pt>
                <c:pt idx="40">
                  <c:v>-6279226</c:v>
                </c:pt>
                <c:pt idx="41">
                  <c:v>-8004640</c:v>
                </c:pt>
                <c:pt idx="42">
                  <c:v>-6594540</c:v>
                </c:pt>
                <c:pt idx="43">
                  <c:v>-2284385</c:v>
                </c:pt>
                <c:pt idx="44">
                  <c:v>-5631984</c:v>
                </c:pt>
                <c:pt idx="45">
                  <c:v>-6151983</c:v>
                </c:pt>
                <c:pt idx="46">
                  <c:v>-3876382</c:v>
                </c:pt>
                <c:pt idx="47">
                  <c:v>-8071221</c:v>
                </c:pt>
                <c:pt idx="48">
                  <c:v>-9796640</c:v>
                </c:pt>
                <c:pt idx="49">
                  <c:v>-8386540</c:v>
                </c:pt>
                <c:pt idx="50">
                  <c:v>-8071220</c:v>
                </c:pt>
                <c:pt idx="51">
                  <c:v>-9796640</c:v>
                </c:pt>
                <c:pt idx="52">
                  <c:v>-8386540</c:v>
                </c:pt>
                <c:pt idx="53">
                  <c:v>-3876379</c:v>
                </c:pt>
                <c:pt idx="54">
                  <c:v>-5631978</c:v>
                </c:pt>
                <c:pt idx="55">
                  <c:v>-6185977</c:v>
                </c:pt>
                <c:pt idx="56">
                  <c:v>-1893976</c:v>
                </c:pt>
                <c:pt idx="57">
                  <c:v>-1539975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80-469C-BAA7-625F4BCB48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8229632"/>
        <c:axId val="138231168"/>
      </c:barChart>
      <c:catAx>
        <c:axId val="13822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31168"/>
        <c:crosses val="autoZero"/>
        <c:auto val="1"/>
        <c:lblAlgn val="ctr"/>
        <c:lblOffset val="100"/>
        <c:noMultiLvlLbl val="0"/>
      </c:catAx>
      <c:valAx>
        <c:axId val="13823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822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nl-NL" dirty="0"/>
              <a:t>Leeftijdsopbouw PG Maassluis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v>Maassluis</c:v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'Leeftijdsopbouw 2022'!$M$3:$M$22</c:f>
              <c:strCache>
                <c:ptCount val="20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95+</c:v>
                </c:pt>
              </c:strCache>
            </c:strRef>
          </c:cat>
          <c:val>
            <c:numRef>
              <c:f>'Leeftijdsopbouw 2022'!$N$3:$N$22</c:f>
              <c:numCache>
                <c:formatCode>0.0%</c:formatCode>
                <c:ptCount val="20"/>
                <c:pt idx="0">
                  <c:v>6.7264573991031393E-3</c:v>
                </c:pt>
                <c:pt idx="1">
                  <c:v>1.3452914798206279E-2</c:v>
                </c:pt>
                <c:pt idx="2">
                  <c:v>3.5874439461883408E-2</c:v>
                </c:pt>
                <c:pt idx="3">
                  <c:v>2.914798206278027E-2</c:v>
                </c:pt>
                <c:pt idx="4">
                  <c:v>3.811659192825112E-2</c:v>
                </c:pt>
                <c:pt idx="5">
                  <c:v>2.2421524663677129E-2</c:v>
                </c:pt>
                <c:pt idx="6">
                  <c:v>2.2421524663677129E-2</c:v>
                </c:pt>
                <c:pt idx="7">
                  <c:v>4.2600896860986545E-2</c:v>
                </c:pt>
                <c:pt idx="8">
                  <c:v>6.0538116591928252E-2</c:v>
                </c:pt>
                <c:pt idx="9">
                  <c:v>6.5022421524663671E-2</c:v>
                </c:pt>
                <c:pt idx="10">
                  <c:v>7.3991031390134535E-2</c:v>
                </c:pt>
                <c:pt idx="11">
                  <c:v>9.8654708520179366E-2</c:v>
                </c:pt>
                <c:pt idx="12">
                  <c:v>0.1031390134529148</c:v>
                </c:pt>
                <c:pt idx="13">
                  <c:v>9.641255605381166E-2</c:v>
                </c:pt>
                <c:pt idx="14">
                  <c:v>0.11210762331838565</c:v>
                </c:pt>
                <c:pt idx="15">
                  <c:v>8.744394618834081E-2</c:v>
                </c:pt>
                <c:pt idx="16">
                  <c:v>5.1569506726457402E-2</c:v>
                </c:pt>
                <c:pt idx="17">
                  <c:v>2.2421524663677129E-2</c:v>
                </c:pt>
                <c:pt idx="18">
                  <c:v>1.7937219730941704E-2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A-4233-940A-D76C984A0B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073728"/>
        <c:axId val="174075264"/>
      </c:barChart>
      <c:catAx>
        <c:axId val="17407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nl-NL"/>
          </a:p>
        </c:txPr>
        <c:crossAx val="174075264"/>
        <c:crosses val="autoZero"/>
        <c:auto val="1"/>
        <c:lblAlgn val="ctr"/>
        <c:lblOffset val="100"/>
        <c:noMultiLvlLbl val="1"/>
      </c:catAx>
      <c:valAx>
        <c:axId val="174075264"/>
        <c:scaling>
          <c:orientation val="minMax"/>
        </c:scaling>
        <c:delete val="0"/>
        <c:axPos val="b"/>
        <c:majorGridlines/>
        <c:numFmt formatCode="0.0%" sourceLinked="1"/>
        <c:majorTickMark val="none"/>
        <c:minorTickMark val="none"/>
        <c:tickLblPos val="nextTo"/>
        <c:crossAx val="174073728"/>
        <c:crosses val="autoZero"/>
        <c:crossBetween val="between"/>
      </c:valAx>
    </c:plotArea>
    <c:plotVisOnly val="1"/>
    <c:dispBlanksAs val="zero"/>
    <c:showDLblsOverMax val="1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err="1"/>
              <a:t>Eindsaldo</a:t>
            </a:r>
            <a:r>
              <a:rPr lang="en-US" sz="2800"/>
              <a:t> </a:t>
            </a:r>
            <a:r>
              <a:rPr lang="en-US" sz="2800" err="1"/>
              <a:t>eigen</a:t>
            </a:r>
            <a:r>
              <a:rPr lang="en-US" sz="2800"/>
              <a:t> </a:t>
            </a:r>
            <a:r>
              <a:rPr lang="en-US" sz="2800" err="1"/>
              <a:t>vermogen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Blad1!$C$89</c:f>
              <c:strCache>
                <c:ptCount val="1"/>
                <c:pt idx="0">
                  <c:v>Eigen vermogen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Blad1!$A$90:$A$100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Blad1!$C$90:$C$100</c:f>
              <c:numCache>
                <c:formatCode>General</c:formatCode>
                <c:ptCount val="11"/>
                <c:pt idx="0">
                  <c:v>1473000</c:v>
                </c:pt>
                <c:pt idx="1">
                  <c:v>1473000</c:v>
                </c:pt>
                <c:pt idx="2">
                  <c:v>1418900</c:v>
                </c:pt>
                <c:pt idx="3">
                  <c:v>1273800</c:v>
                </c:pt>
                <c:pt idx="4">
                  <c:v>1116400</c:v>
                </c:pt>
                <c:pt idx="5">
                  <c:v>939000</c:v>
                </c:pt>
                <c:pt idx="6">
                  <c:v>734500</c:v>
                </c:pt>
                <c:pt idx="7">
                  <c:v>509400</c:v>
                </c:pt>
                <c:pt idx="8">
                  <c:v>249200</c:v>
                </c:pt>
                <c:pt idx="9">
                  <c:v>82200</c:v>
                </c:pt>
                <c:pt idx="10">
                  <c:v>-104800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91-4C64-8C90-16951E1EB402}"/>
            </c:ext>
          </c:extLst>
        </c:ser>
        <c:ser>
          <c:idx val="2"/>
          <c:order val="2"/>
          <c:tx>
            <c:strRef>
              <c:f>Blad1!$D$89</c:f>
              <c:strCache>
                <c:ptCount val="1"/>
                <c:pt idx="0">
                  <c:v>Minimum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6"/>
              </a:solidFill>
              <a:ln>
                <a:noFill/>
              </a:ln>
              <a:effectLst/>
            </c:spPr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Blad1!$A$90:$A$100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Blad1!$D$90:$D$100</c:f>
              <c:numCache>
                <c:formatCode>General</c:formatCode>
                <c:ptCount val="11"/>
                <c:pt idx="0">
                  <c:v>700000</c:v>
                </c:pt>
                <c:pt idx="1">
                  <c:v>700000</c:v>
                </c:pt>
                <c:pt idx="2">
                  <c:v>700000</c:v>
                </c:pt>
                <c:pt idx="3">
                  <c:v>700000</c:v>
                </c:pt>
                <c:pt idx="4">
                  <c:v>700000</c:v>
                </c:pt>
                <c:pt idx="5">
                  <c:v>700000</c:v>
                </c:pt>
                <c:pt idx="6">
                  <c:v>700000</c:v>
                </c:pt>
                <c:pt idx="7">
                  <c:v>700000</c:v>
                </c:pt>
                <c:pt idx="8">
                  <c:v>700000</c:v>
                </c:pt>
                <c:pt idx="9">
                  <c:v>700000</c:v>
                </c:pt>
                <c:pt idx="10">
                  <c:v>700000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1-4C64-8C90-16951E1EB4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1720832"/>
        <c:axId val="617267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Blad1!$B$89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317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NL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Blad1!$A$90:$A$100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  <c:pt idx="6">
                        <c:v>2026</c:v>
                      </c:pt>
                      <c:pt idx="7">
                        <c:v>2027</c:v>
                      </c:pt>
                      <c:pt idx="8">
                        <c:v>2028</c:v>
                      </c:pt>
                      <c:pt idx="9">
                        <c:v>2029</c:v>
                      </c:pt>
                      <c:pt idx="10">
                        <c:v>2030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Blad1!$B$90:$B$100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C991-4C64-8C90-16951E1EB402}"/>
                  </c:ext>
                </c:extLst>
              </c15:ser>
            </c15:filteredLineSeries>
          </c:ext>
        </c:extLst>
      </c:lineChart>
      <c:catAx>
        <c:axId val="6172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61726720"/>
        <c:crosses val="autoZero"/>
        <c:auto val="1"/>
        <c:lblAlgn val="ctr"/>
        <c:lblOffset val="100"/>
        <c:noMultiLvlLbl val="0"/>
      </c:catAx>
      <c:valAx>
        <c:axId val="617267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6172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0.82447</cdr:x>
      <cdr:y>0</cdr:y>
    </cdr:from>
    <cdr:to>
      <cdr:x>1</cdr:x>
      <cdr:y>0.20444</cdr:y>
    </cdr:to>
    <cdr:pic>
      <cdr:nvPicPr>
        <cdr:cNvPr id="2" name="Afbeelding 1">
          <a:extLst xmlns:a="http://schemas.openxmlformats.org/drawingml/2006/main">
            <a:ext uri="{FF2B5EF4-FFF2-40B4-BE49-F238E27FC236}">
              <a16:creationId xmlns:a16="http://schemas.microsoft.com/office/drawing/2014/main" id="{9E0C3497-F830-85C3-4D0F-62EFBFE7A45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51983" y="0"/>
          <a:ext cx="2140017" cy="140208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0.07354</cdr:x>
      <cdr:y>0.60663</cdr:y>
    </cdr:from>
    <cdr:to>
      <cdr:x>1</cdr:x>
      <cdr:y>0.60663</cdr:y>
    </cdr:to>
    <cdr:cxnSp macro="">
      <cdr:nvCxnSpPr>
        <cdr:cNvPr id="3" name="Rechte verbindingslijn 2">
          <a:extLst xmlns:a="http://schemas.openxmlformats.org/drawingml/2006/main">
            <a:ext uri="{FF2B5EF4-FFF2-40B4-BE49-F238E27FC236}">
              <a16:creationId xmlns:a16="http://schemas.microsoft.com/office/drawing/2014/main" id="{36063C3B-D9F1-D5F3-8CC6-8C84C0270657}"/>
            </a:ext>
          </a:extLst>
        </cdr:cNvPr>
        <cdr:cNvCxnSpPr/>
      </cdr:nvCxnSpPr>
      <cdr:spPr>
        <a:xfrm xmlns:a="http://schemas.openxmlformats.org/drawingml/2006/main">
          <a:off x="896600" y="4160283"/>
          <a:ext cx="11295400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0.08106</cdr:x>
      <cdr:y>0.69889</cdr:y>
    </cdr:from>
    <cdr:to>
      <cdr:x>1</cdr:x>
      <cdr:y>0.69889</cdr:y>
    </cdr:to>
    <cdr:cxnSp macro="">
      <cdr:nvCxnSpPr>
        <cdr:cNvPr id="2" name="Rechte verbindingslijn 1">
          <a:extLst xmlns:a="http://schemas.openxmlformats.org/drawingml/2006/main">
            <a:ext uri="{FF2B5EF4-FFF2-40B4-BE49-F238E27FC236}">
              <a16:creationId xmlns:a16="http://schemas.microsoft.com/office/drawing/2014/main" id="{06D629BF-15DD-13B4-0866-323AD5755C95}"/>
            </a:ext>
          </a:extLst>
        </cdr:cNvPr>
        <cdr:cNvCxnSpPr/>
      </cdr:nvCxnSpPr>
      <cdr:spPr>
        <a:xfrm xmlns:a="http://schemas.openxmlformats.org/drawingml/2006/main">
          <a:off x="988291" y="4792991"/>
          <a:ext cx="11203709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1</cdr:x>
      <cdr:y>0.35987</cdr:y>
    </cdr:to>
    <cdr:sp macro="" textlink="">
      <cdr:nvSpPr>
        <cdr:cNvPr id="3" name="Rechthoek: afgeronde hoeken 2">
          <a:extLst xmlns:a="http://schemas.openxmlformats.org/drawingml/2006/main">
            <a:ext uri="{FF2B5EF4-FFF2-40B4-BE49-F238E27FC236}">
              <a16:creationId xmlns:a16="http://schemas.microsoft.com/office/drawing/2014/main" id="{4D70E586-AE27-899D-D644-7C2D19375E04}"/>
            </a:ext>
          </a:extLst>
        </cdr:cNvPr>
        <cdr:cNvSpPr/>
      </cdr:nvSpPr>
      <cdr:spPr>
        <a:xfrm xmlns:a="http://schemas.openxmlformats.org/drawingml/2006/main">
          <a:off x="0" y="0"/>
          <a:ext cx="12192000" cy="2467988"/>
        </a:xfrm>
        <a:prstGeom xmlns:a="http://schemas.openxmlformats.org/drawingml/2006/main" prst="roundRect">
          <a:avLst>
            <a:gd name="adj" fmla="val 480"/>
          </a:avLst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36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en-US" sz="3200" baseline="0" dirty="0" err="1"/>
            <a:t>Saldo</a:t>
          </a:r>
          <a:r>
            <a:rPr lang="en-US" sz="3200" baseline="0" dirty="0"/>
            <a:t> </a:t>
          </a:r>
          <a:r>
            <a:rPr lang="en-US" sz="3200" baseline="0" dirty="0" err="1"/>
            <a:t>initiële</a:t>
          </a:r>
          <a:r>
            <a:rPr lang="en-US" sz="3200" baseline="0" dirty="0"/>
            <a:t> </a:t>
          </a:r>
          <a:r>
            <a:rPr lang="en-US" sz="3200" baseline="0" dirty="0" err="1"/>
            <a:t>kosten</a:t>
          </a:r>
          <a:r>
            <a:rPr lang="en-US" sz="3200" baseline="0" dirty="0"/>
            <a:t> &amp; </a:t>
          </a:r>
          <a:r>
            <a:rPr lang="en-US" sz="3200" baseline="0" dirty="0" err="1"/>
            <a:t>opbrengsten</a:t>
          </a:r>
          <a:endParaRPr lang="en-US" sz="3200" baseline="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0.07354</cdr:x>
      <cdr:y>0.51101</cdr:y>
    </cdr:from>
    <cdr:to>
      <cdr:x>1</cdr:x>
      <cdr:y>0.51101</cdr:y>
    </cdr:to>
    <cdr:cxnSp macro="">
      <cdr:nvCxnSpPr>
        <cdr:cNvPr id="2" name="Rechte verbindingslijn 1">
          <a:extLst xmlns:a="http://schemas.openxmlformats.org/drawingml/2006/main">
            <a:ext uri="{FF2B5EF4-FFF2-40B4-BE49-F238E27FC236}">
              <a16:creationId xmlns:a16="http://schemas.microsoft.com/office/drawing/2014/main" id="{0E4F698C-EE6F-9C84-4F42-2BA91CE63DD1}"/>
            </a:ext>
          </a:extLst>
        </cdr:cNvPr>
        <cdr:cNvCxnSpPr/>
      </cdr:nvCxnSpPr>
      <cdr:spPr>
        <a:xfrm xmlns:a="http://schemas.openxmlformats.org/drawingml/2006/main">
          <a:off x="896600" y="3504501"/>
          <a:ext cx="11295400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0.82447</cdr:x>
      <cdr:y>0</cdr:y>
    </cdr:from>
    <cdr:to>
      <cdr:x>1</cdr:x>
      <cdr:y>0.20444</cdr:y>
    </cdr:to>
    <cdr:pic>
      <cdr:nvPicPr>
        <cdr:cNvPr id="2" name="Afbeelding 1">
          <a:extLst xmlns:a="http://schemas.openxmlformats.org/drawingml/2006/main">
            <a:ext uri="{FF2B5EF4-FFF2-40B4-BE49-F238E27FC236}">
              <a16:creationId xmlns:a16="http://schemas.microsoft.com/office/drawing/2014/main" id="{9E0C3497-F830-85C3-4D0F-62EFBFE7A45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051983" y="0"/>
          <a:ext cx="2140017" cy="140208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0.08863</cdr:x>
      <cdr:y>0.35433</cdr:y>
    </cdr:from>
    <cdr:to>
      <cdr:x>0.41412</cdr:x>
      <cdr:y>0.43062</cdr:y>
    </cdr:to>
    <cdr:sp macro="" textlink="">
      <cdr:nvSpPr>
        <cdr:cNvPr id="3" name="Tekstvak 1">
          <a:extLst xmlns:a="http://schemas.openxmlformats.org/drawingml/2006/main">
            <a:ext uri="{FF2B5EF4-FFF2-40B4-BE49-F238E27FC236}">
              <a16:creationId xmlns:a16="http://schemas.microsoft.com/office/drawing/2014/main" id="{43FEB138-42E4-3C25-1954-563AF82481E2}"/>
            </a:ext>
          </a:extLst>
        </cdr:cNvPr>
        <cdr:cNvSpPr txBox="1"/>
      </cdr:nvSpPr>
      <cdr:spPr>
        <a:xfrm xmlns:a="http://schemas.openxmlformats.org/drawingml/2006/main">
          <a:off x="1080550" y="2430010"/>
          <a:ext cx="3968374" cy="5231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nl-NL" sz="2800" b="1" dirty="0"/>
            <a:t>Investeringsruimte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10486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4489" y="0"/>
            <a:ext cx="4310486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99F38B7-501A-4F26-AD95-14D1B1554A12}" type="datetimeFigureOut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728" y="3300413"/>
            <a:ext cx="7957820" cy="270033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6513911"/>
            <a:ext cx="4310486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4489" y="6513911"/>
            <a:ext cx="4310486" cy="344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7D9527C-32E7-4105-85A6-EC384B9E19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2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527C-32E7-4105-85A6-EC384B9E1929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09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527C-32E7-4105-85A6-EC384B9E1929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00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527C-32E7-4105-85A6-EC384B9E1929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59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527C-32E7-4105-85A6-EC384B9E1929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71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9527C-32E7-4105-85A6-EC384B9E1929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70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1F174-CD47-4BD2-85F9-6CAD47EF2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1302A2-BAE9-4A19-8E75-83F963C91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9338ED-5F54-4FA9-AF20-E0ECA83F2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D69D-FC10-4B60-B70B-4504B9BB091B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69A5B4-40BE-4CF2-AE69-09ECCD33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754D03-98DF-4EAD-AB2A-8EE9802B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249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849CB-717B-4212-B5C6-B7C2161D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6003D26-C251-4816-B2FA-B16757819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D50DF-E092-4A7F-8332-35EFF1940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10FE-F788-4D2F-BDF4-CCEBA4C72782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E01B69-0B9C-45AA-9F09-FAC7B3E0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5C2106-EF79-4F00-B008-4B6CA02BE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76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D67460C-A6DE-40E9-A43A-DF62622CC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9DDAF33-DBE2-4750-9430-32A1EF313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AADFD9-E165-4E0D-8BE1-B5936B4F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F593-09BD-4D25-AD15-54751A54C01F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2D40A-B0DF-40DB-96F6-0FAFE58A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90192D-0237-49DE-853F-17261B56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642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30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EF334-B3B3-4A94-BD8C-8463AD3A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99ACDC-D331-4E9B-A4E1-A06ECB932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CC03D0-9F3E-4C51-A0F4-678713A6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DDF66-D512-4355-8567-ADDBA5C60F3B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39F070-3632-498F-B05E-71B619BE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3BBF7E-0F08-4F2B-A7F5-9B2D5E0F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9D38B-E6C7-4712-A557-71462CC9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E1F838-9F99-45D2-8550-7EB42D41E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980CB4-DDB3-4C89-9591-1AFC8A6E4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ABB9-EC10-480B-A963-A359154FEE9F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84A262-4790-44B6-9F30-81CB8A92B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8D1314-F19C-458B-8D5F-513D07A0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700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6D736A-F611-4DB2-9D67-F59FE369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56ABAA-5026-49D3-9724-E70201C10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B08DEA-C3A0-45F3-9395-BF71125F7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312DF4-604F-4AB0-B62A-76F2CF31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054C1-8C53-4310-B8DE-FBDCD0ECB919}" type="datetime1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22D6B1-16A1-4C60-8DF2-CFA9EBD8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8DE3CA-00C0-47C8-A76C-6E86443D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2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13AA2D-CB0C-4139-B91D-27A82D6F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64F35A-4070-41AD-8CFA-250E45FBA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F10BF0-2B07-4613-BA94-1B229DD4B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F879424-B134-4D5A-A318-F5B5BAF93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3815D8-2322-4893-AE52-23227AB31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FBD790C-7FD7-45D5-9728-AB58956A1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165F-CBC4-4507-8F1B-9A562391C9BE}" type="datetime1">
              <a:rPr lang="nl-NL" smtClean="0"/>
              <a:t>24-4-2023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9A0B8E6-1F2C-446D-AE49-17C9DB9D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7CF7A8-7203-4E87-B537-2A290EE7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AB73F-0077-4B19-B6BB-14FE4BBB2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3FF6CF-EB18-45D2-B59A-A572E71C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61DA-8555-486A-B7F3-3864826FEFF8}" type="datetime1">
              <a:rPr lang="nl-NL" smtClean="0"/>
              <a:t>24-4-2023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DF980F-85BA-42F5-BF68-69F457AF6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B94474-CB06-43AA-923E-CA21635AB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32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15F26AB-03B2-4E3D-84DA-B1A8B7DA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7E1B-8F07-4E79-AE54-E0B0F5353ADE}" type="datetime1">
              <a:rPr lang="nl-NL" smtClean="0"/>
              <a:t>24-4-2023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E9510D1-1DBF-4297-B6BC-6980C6EE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ECE3DE-F323-46C7-AABB-1DB6BFCC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772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6DF3A-B81C-445B-95A1-FFEC986E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FF7EB5-F259-4035-B263-A44170D9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B7F112-A7E7-40A6-BA28-81E9A40C2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5F69AA2-2F20-4A8F-B815-3CB38323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8BC1-D3DE-4D8D-AEB7-F06A3EBF877D}" type="datetime1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391ACB-98F0-41A5-93C2-4E0FBFF2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47A588-FA96-4111-BD5C-E7F2B43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8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D672F-A445-454B-9DC8-5B4B283A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324D9F5-8A00-4DB6-9BEF-DC7B60133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2813EDE-9C14-4D73-8A1D-DB6ABF6ED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B0408EA-B400-474A-8EFD-1EAB5210F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EF84-4C74-4F7F-B1BD-30E080C45283}" type="datetime1">
              <a:rPr lang="nl-NL" smtClean="0"/>
              <a:t>24-4-2023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089FF8-006A-4E35-A785-60F14E7F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Gemeenteavond PGM 28 september 2021   bijdrage CvK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13A012-B388-4AB6-ADF6-0E9BEB099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988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1E2370-7FAA-497B-BF2D-85685A807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F46E92-E104-41AE-87B4-CA44B9138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5CEBA9-C7EC-459E-BD8F-8476BB712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0EC0-3F62-4311-9CA6-DDBC98D17B70}" type="datetime1">
              <a:rPr lang="nl-NL" smtClean="0"/>
              <a:t>24-4-2023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62CB72-443C-43D9-BBC7-365C10096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Gemeenteavond PGM 28 september 2021   bijdrage CvK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B6AA94-B5A6-447B-8B4B-99FBA4F28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7BA5E-2F7B-474D-A746-38691C6C02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403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F7FF842-45B9-877A-31A2-43D1097C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7" y="465460"/>
            <a:ext cx="6368947" cy="344810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A513677-51FF-F4D3-A86E-255D09550654}"/>
              </a:ext>
            </a:extLst>
          </p:cNvPr>
          <p:cNvSpPr txBox="1"/>
          <p:nvPr/>
        </p:nvSpPr>
        <p:spPr>
          <a:xfrm>
            <a:off x="3481431" y="3903081"/>
            <a:ext cx="7097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</a:rPr>
              <a:t>GEMEENTEAVOND </a:t>
            </a:r>
          </a:p>
          <a:p>
            <a:pPr algn="ctr"/>
            <a:r>
              <a:rPr lang="nl-NL" sz="4400" b="1">
                <a:solidFill>
                  <a:srgbClr val="FF0000"/>
                </a:solidFill>
              </a:rPr>
              <a:t>18 april </a:t>
            </a:r>
            <a:r>
              <a:rPr lang="nl-NL" sz="4400" b="1" dirty="0">
                <a:solidFill>
                  <a:srgbClr val="FF0000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95179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7EEC72-98A5-F76A-73E0-094033A38D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487" t="32452" r="10313" b="38055"/>
          <a:stretch/>
        </p:blipFill>
        <p:spPr>
          <a:xfrm>
            <a:off x="-2194639" y="0"/>
            <a:ext cx="14589115" cy="7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ijdelijke aanduiding voor inhoud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54259796"/>
              </p:ext>
            </p:extLst>
          </p:nvPr>
        </p:nvGraphicFramePr>
        <p:xfrm>
          <a:off x="0" y="822325"/>
          <a:ext cx="10515600" cy="53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49" y="0"/>
            <a:ext cx="2050152" cy="132588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55BC0C-9D91-4789-9DFF-476309462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nl-NL"/>
              <a:t>Gemeenteavond PGM 28 september 2021   bijdrage </a:t>
            </a:r>
            <a:r>
              <a:rPr lang="nl-NL" err="1"/>
              <a:t>CvK</a:t>
            </a:r>
            <a:endParaRPr lang="nl-N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3A2678F4-0148-482E-83E2-1D875015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83865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F9BD7A-75DB-A23B-85B0-322C0D0B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7" y="0"/>
            <a:ext cx="10030586" cy="629426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9F2EAD-E89D-952D-EF6A-B34978796E2E}"/>
              </a:ext>
            </a:extLst>
          </p:cNvPr>
          <p:cNvSpPr txBox="1"/>
          <p:nvPr/>
        </p:nvSpPr>
        <p:spPr>
          <a:xfrm>
            <a:off x="3181350" y="6294268"/>
            <a:ext cx="629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136.355                 136.481                           23.610</a:t>
            </a:r>
          </a:p>
        </p:txBody>
      </p:sp>
    </p:spTree>
    <p:extLst>
      <p:ext uri="{BB962C8B-B14F-4D97-AF65-F5344CB8AC3E}">
        <p14:creationId xmlns:p14="http://schemas.microsoft.com/office/powerpoint/2010/main" val="170122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0CC3E80-4245-DDD0-86DF-34A032D043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09" t="19903" r="21068" b="30130"/>
          <a:stretch/>
        </p:blipFill>
        <p:spPr>
          <a:xfrm>
            <a:off x="887767" y="0"/>
            <a:ext cx="10520039" cy="702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716" y="-1"/>
            <a:ext cx="9696495" cy="6857186"/>
          </a:xfrm>
          <a:custGeom>
            <a:avLst/>
            <a:gdLst/>
            <a:ahLst/>
            <a:cxnLst/>
            <a:rect l="l" t="t" r="r" b="b"/>
            <a:pathLst>
              <a:path w="15119350" h="10692130">
                <a:moveTo>
                  <a:pt x="15119350" y="0"/>
                </a:moveTo>
                <a:lnTo>
                  <a:pt x="0" y="0"/>
                </a:lnTo>
                <a:lnTo>
                  <a:pt x="0" y="10691812"/>
                </a:lnTo>
                <a:lnTo>
                  <a:pt x="15119350" y="10691812"/>
                </a:lnTo>
                <a:lnTo>
                  <a:pt x="15119350" y="0"/>
                </a:lnTo>
                <a:close/>
              </a:path>
            </a:pathLst>
          </a:custGeom>
          <a:solidFill>
            <a:srgbClr val="CDC3AE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8512" y="406411"/>
            <a:ext cx="1780987" cy="87862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49556" y="406408"/>
            <a:ext cx="4782274" cy="6056543"/>
            <a:chOff x="629691" y="633696"/>
            <a:chExt cx="7456805" cy="94437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691" y="633698"/>
              <a:ext cx="6460763" cy="94432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9691" y="633696"/>
              <a:ext cx="7456460" cy="9443261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709011" y="5700686"/>
            <a:ext cx="2695552" cy="756181"/>
          </a:xfrm>
          <a:prstGeom prst="rect">
            <a:avLst/>
          </a:prstGeom>
        </p:spPr>
        <p:txBody>
          <a:bodyPr vert="horz" wrap="square" lIns="0" tIns="36652" rIns="0" bIns="0" rtlCol="0">
            <a:spAutoFit/>
          </a:bodyPr>
          <a:lstStyle/>
          <a:p>
            <a:pPr marL="8145">
              <a:spcBef>
                <a:spcPts val="289"/>
              </a:spcBef>
            </a:pPr>
            <a:r>
              <a:rPr sz="109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109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0" spc="-13" dirty="0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1090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0" spc="-13" dirty="0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090">
              <a:latin typeface="Arial"/>
              <a:cs typeface="Arial"/>
            </a:endParaRPr>
          </a:p>
          <a:p>
            <a:pPr marL="8145">
              <a:lnSpc>
                <a:spcPts val="1994"/>
              </a:lnSpc>
              <a:spcBef>
                <a:spcPts val="346"/>
              </a:spcBef>
            </a:pPr>
            <a:r>
              <a:rPr sz="1667" spc="99" dirty="0">
                <a:latin typeface="Tahoma"/>
                <a:cs typeface="Tahoma"/>
              </a:rPr>
              <a:t>GROOTE</a:t>
            </a:r>
            <a:r>
              <a:rPr sz="1667" spc="-22" dirty="0">
                <a:latin typeface="Tahoma"/>
                <a:cs typeface="Tahoma"/>
              </a:rPr>
              <a:t> </a:t>
            </a:r>
            <a:r>
              <a:rPr sz="1667" dirty="0">
                <a:latin typeface="Tahoma"/>
                <a:cs typeface="Tahoma"/>
              </a:rPr>
              <a:t>KERK</a:t>
            </a:r>
            <a:r>
              <a:rPr sz="1667" spc="-16" dirty="0">
                <a:latin typeface="Tahoma"/>
                <a:cs typeface="Tahoma"/>
              </a:rPr>
              <a:t> </a:t>
            </a:r>
            <a:r>
              <a:rPr sz="1667" spc="32" dirty="0">
                <a:latin typeface="Tahoma"/>
                <a:cs typeface="Tahoma"/>
              </a:rPr>
              <a:t>MAASSLUIS</a:t>
            </a:r>
            <a:endParaRPr sz="1667">
              <a:latin typeface="Tahoma"/>
              <a:cs typeface="Tahoma"/>
            </a:endParaRPr>
          </a:p>
          <a:p>
            <a:pPr marL="8145">
              <a:lnSpc>
                <a:spcPts val="1994"/>
              </a:lnSpc>
            </a:pPr>
            <a:r>
              <a:rPr sz="1667" dirty="0">
                <a:latin typeface="Tahoma"/>
                <a:cs typeface="Tahoma"/>
              </a:rPr>
              <a:t>ruimtelijke</a:t>
            </a:r>
            <a:r>
              <a:rPr sz="1667" spc="-35" dirty="0">
                <a:latin typeface="Tahoma"/>
                <a:cs typeface="Tahoma"/>
              </a:rPr>
              <a:t> </a:t>
            </a:r>
            <a:r>
              <a:rPr sz="1667" spc="-6" dirty="0">
                <a:latin typeface="Tahoma"/>
                <a:cs typeface="Tahoma"/>
              </a:rPr>
              <a:t>toekomstvisie</a:t>
            </a:r>
            <a:endParaRPr sz="1667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562" y="6282319"/>
            <a:ext cx="1847262" cy="541063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29" dirty="0">
                <a:latin typeface="Arial"/>
                <a:cs typeface="Arial"/>
              </a:rPr>
              <a:t>GROOTE</a:t>
            </a:r>
            <a:r>
              <a:rPr sz="1154" spc="-26" dirty="0">
                <a:latin typeface="Arial"/>
                <a:cs typeface="Arial"/>
              </a:rPr>
              <a:t> </a:t>
            </a:r>
            <a:r>
              <a:rPr sz="1154" spc="-103" dirty="0">
                <a:latin typeface="Arial"/>
                <a:cs typeface="Arial"/>
              </a:rPr>
              <a:t>KERK</a:t>
            </a:r>
            <a:r>
              <a:rPr sz="1154" spc="-22" dirty="0">
                <a:latin typeface="Arial"/>
                <a:cs typeface="Arial"/>
              </a:rPr>
              <a:t> </a:t>
            </a:r>
            <a:r>
              <a:rPr sz="1154" spc="-38" dirty="0">
                <a:latin typeface="Arial"/>
                <a:cs typeface="Arial"/>
              </a:rPr>
              <a:t>MAASSLUIS</a:t>
            </a:r>
            <a:endParaRPr sz="1154">
              <a:latin typeface="Arial"/>
              <a:cs typeface="Arial"/>
            </a:endParaRPr>
          </a:p>
          <a:p>
            <a:pPr marL="8145">
              <a:spcBef>
                <a:spcPts val="16"/>
              </a:spcBef>
            </a:pPr>
            <a:r>
              <a:rPr sz="1154" spc="-6" dirty="0">
                <a:latin typeface="Arial"/>
                <a:cs typeface="Arial"/>
              </a:rPr>
              <a:t>inleiding</a:t>
            </a:r>
            <a:endParaRPr sz="1154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1298" y="6359498"/>
            <a:ext cx="266566" cy="3320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64187" y="357877"/>
            <a:ext cx="4218647" cy="4866097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spc="-26" dirty="0">
                <a:solidFill>
                  <a:srgbClr val="5C4D19"/>
                </a:solidFill>
                <a:latin typeface="Arial"/>
                <a:cs typeface="Arial"/>
              </a:rPr>
              <a:t>TOPSTUK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HOLLANDS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PROTESTANTISME</a:t>
            </a:r>
            <a:endParaRPr sz="737" dirty="0">
              <a:latin typeface="Arial"/>
              <a:cs typeface="Arial"/>
            </a:endParaRPr>
          </a:p>
          <a:p>
            <a:pPr marL="8145" marR="6516">
              <a:lnSpc>
                <a:spcPct val="100899"/>
              </a:lnSpc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Groote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26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Maassluis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ongetwijfeld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meest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waardevolle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kerkinterieurs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van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protestants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Nederland.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ongelofelijke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schoonheid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interieur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kenmerkt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zich</a:t>
            </a:r>
            <a:endParaRPr sz="737" dirty="0">
              <a:latin typeface="Arial"/>
              <a:cs typeface="Arial"/>
            </a:endParaRPr>
          </a:p>
          <a:p>
            <a:pPr marL="8145" marR="331074">
              <a:lnSpc>
                <a:spcPct val="105200"/>
              </a:lnSpc>
              <a:spcBef>
                <a:spcPts val="38"/>
              </a:spcBef>
            </a:pP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door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evenwichtige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licht,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harmonieuze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kleur-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materiaalgebruik,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compacte,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overzichtelijke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intieme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karakter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dit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grootse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gebouw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grote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samenhang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afzonderlijke</a:t>
            </a:r>
            <a:r>
              <a:rPr sz="737" spc="9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interieuronderdelen.</a:t>
            </a:r>
            <a:endParaRPr sz="737" dirty="0">
              <a:latin typeface="Arial"/>
              <a:cs typeface="Arial"/>
            </a:endParaRPr>
          </a:p>
          <a:p>
            <a:pPr marL="8145" marR="12217">
              <a:lnSpc>
                <a:spcPct val="100899"/>
              </a:lnSpc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Zichtbaar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dat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sterk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planmatig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tot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stand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gekomen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korte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tijd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met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welhaast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onbeperkt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budget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ingericht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gedecoreerd.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Daarna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tijd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stil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blijven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staan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dit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interieur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83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gaaf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geconserveerd.</a:t>
            </a:r>
            <a:endParaRPr sz="737" dirty="0">
              <a:latin typeface="Arial"/>
              <a:cs typeface="Arial"/>
            </a:endParaRPr>
          </a:p>
          <a:p>
            <a:pPr>
              <a:spcBef>
                <a:spcPts val="10"/>
              </a:spcBef>
            </a:pPr>
            <a:endParaRPr sz="834" dirty="0">
              <a:latin typeface="Arial"/>
              <a:cs typeface="Arial"/>
            </a:endParaRPr>
          </a:p>
          <a:p>
            <a:pPr marL="8145" marR="24434">
              <a:lnSpc>
                <a:spcPct val="100899"/>
              </a:lnSpc>
              <a:spcBef>
                <a:spcPts val="3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Werken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Groote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betekent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daarom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i="1" dirty="0">
                <a:solidFill>
                  <a:srgbClr val="5C4D19"/>
                </a:solidFill>
                <a:latin typeface="Arial"/>
                <a:cs typeface="Arial"/>
              </a:rPr>
              <a:t>werken</a:t>
            </a:r>
            <a:r>
              <a:rPr sz="737" i="1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i="1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i="1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i="1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i="1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i="1" spc="-16" dirty="0">
                <a:solidFill>
                  <a:srgbClr val="5C4D19"/>
                </a:solidFill>
                <a:latin typeface="Arial"/>
                <a:cs typeface="Arial"/>
              </a:rPr>
              <a:t>kunstwerk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.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dat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complexiteit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opgave: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roekeloze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interventie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kerkinterieur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zal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onherstelbare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schade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betekenen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ofwel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licht, ofwel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sfeer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geheel.</a:t>
            </a:r>
            <a:endParaRPr sz="737" dirty="0">
              <a:latin typeface="Arial"/>
              <a:cs typeface="Arial"/>
            </a:endParaRPr>
          </a:p>
          <a:p>
            <a:pPr>
              <a:spcBef>
                <a:spcPts val="16"/>
              </a:spcBef>
            </a:pPr>
            <a:endParaRPr sz="834" dirty="0">
              <a:latin typeface="Arial"/>
              <a:cs typeface="Arial"/>
            </a:endParaRPr>
          </a:p>
          <a:p>
            <a:pPr marL="8145"/>
            <a:r>
              <a:rPr sz="737" spc="-42" dirty="0">
                <a:solidFill>
                  <a:srgbClr val="5C4D19"/>
                </a:solidFill>
                <a:latin typeface="Arial"/>
                <a:cs typeface="Arial"/>
              </a:rPr>
              <a:t>STIEL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stelt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concepten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voor:</a:t>
            </a:r>
            <a:endParaRPr sz="737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834" dirty="0">
              <a:latin typeface="Arial"/>
              <a:cs typeface="Arial"/>
            </a:endParaRPr>
          </a:p>
          <a:p>
            <a:pPr marL="8145"/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CONCEPT</a:t>
            </a:r>
            <a:r>
              <a:rPr sz="737" u="sng" spc="42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1:</a:t>
            </a:r>
            <a:r>
              <a:rPr sz="737" u="sng" spc="73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Herinrichting</a:t>
            </a:r>
            <a:r>
              <a:rPr sz="737" u="sng" spc="67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spc="-19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kerkzaal,</a:t>
            </a:r>
            <a:r>
              <a:rPr sz="737" u="sng" spc="35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activeren</a:t>
            </a:r>
            <a:r>
              <a:rPr sz="737" u="sng" spc="67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spc="-6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annexen.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10"/>
              </a:spcBef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beperkt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heringericht.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losse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bankenblokken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omgang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worden</a:t>
            </a:r>
            <a:endParaRPr sz="737" dirty="0">
              <a:latin typeface="Arial"/>
              <a:cs typeface="Arial"/>
            </a:endParaRPr>
          </a:p>
          <a:p>
            <a:pPr marL="8145" marR="3258">
              <a:lnSpc>
                <a:spcPct val="103800"/>
              </a:lnSpc>
              <a:spcBef>
                <a:spcPts val="51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verwijderd</a:t>
            </a:r>
            <a:r>
              <a:rPr sz="737" spc="12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om</a:t>
            </a:r>
            <a:r>
              <a:rPr sz="737" spc="12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meer</a:t>
            </a:r>
            <a:r>
              <a:rPr sz="737" spc="1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ontmoetingsruimte/wandelruimte</a:t>
            </a:r>
            <a:r>
              <a:rPr sz="737" spc="12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12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realiseren.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Onder</a:t>
            </a:r>
            <a:r>
              <a:rPr sz="737" spc="1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12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orgel</a:t>
            </a:r>
            <a:r>
              <a:rPr sz="737" spc="1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worden</a:t>
            </a:r>
            <a:r>
              <a:rPr sz="737" spc="13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(van 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oud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materiaal)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nieuwe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bergbanken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gerealiseerd,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gebaseerd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op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banken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die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vroeger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stonden.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achter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koorhek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kwaliteitsvol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ingericht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tot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foyerruimte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met</a:t>
            </a:r>
            <a:r>
              <a:rPr sz="737" spc="32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uitgiftebalie,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6"/>
              </a:spcBef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vier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annexen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gereorganiseerd,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om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hierin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meer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functionele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endParaRPr sz="737" dirty="0">
              <a:latin typeface="Arial"/>
              <a:cs typeface="Arial"/>
            </a:endParaRPr>
          </a:p>
          <a:p>
            <a:pPr marL="8145" marR="50903">
              <a:lnSpc>
                <a:spcPct val="105200"/>
              </a:lnSpc>
              <a:spcBef>
                <a:spcPts val="38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ontwikkelen.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Dat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betekent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doorbraken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naar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foyer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achter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koorhek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renovatie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van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verschillende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verdiepingen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tot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zaalruimtes.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zaalruimtes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hebben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beperking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het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gebruik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door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smalle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trappen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waar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door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ontsloten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worden.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901"/>
              </a:spcBef>
            </a:pP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CONCEPT</a:t>
            </a:r>
            <a:r>
              <a:rPr sz="737" u="sng" spc="80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2:</a:t>
            </a:r>
            <a:r>
              <a:rPr sz="737" u="sng" spc="112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Herinrichting</a:t>
            </a:r>
            <a:r>
              <a:rPr sz="737" u="sng" spc="106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spc="-19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kerkzaal,</a:t>
            </a:r>
            <a:r>
              <a:rPr sz="737" u="sng" spc="71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toevoegen</a:t>
            </a:r>
            <a:r>
              <a:rPr sz="737" u="sng" spc="112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 </a:t>
            </a:r>
            <a:r>
              <a:rPr sz="737" u="sng" spc="-6" dirty="0">
                <a:solidFill>
                  <a:srgbClr val="5C4D19"/>
                </a:solidFill>
                <a:uFill>
                  <a:solidFill>
                    <a:srgbClr val="5C4D19"/>
                  </a:solidFill>
                </a:uFill>
                <a:latin typeface="Arial"/>
                <a:cs typeface="Arial"/>
              </a:rPr>
              <a:t>souterrain</a:t>
            </a:r>
            <a:endParaRPr sz="737" dirty="0">
              <a:latin typeface="Arial"/>
              <a:cs typeface="Arial"/>
            </a:endParaRPr>
          </a:p>
          <a:p>
            <a:pPr marL="8145" marR="71264">
              <a:lnSpc>
                <a:spcPct val="105200"/>
              </a:lnSpc>
              <a:spcBef>
                <a:spcPts val="38"/>
              </a:spcBef>
            </a:pP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Om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benodigde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faciliteiten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toe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voegen,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moet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gevonden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worden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buiten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kerkruimte.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Iedere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grote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inpassing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kerkruimte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verstorend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evenwicht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in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hinderend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9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binnenvallende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daglicht.</a:t>
            </a:r>
            <a:endParaRPr sz="737" dirty="0">
              <a:latin typeface="Arial"/>
              <a:cs typeface="Arial"/>
            </a:endParaRPr>
          </a:p>
          <a:p>
            <a:pPr marL="8145" marR="59862">
              <a:lnSpc>
                <a:spcPct val="100899"/>
              </a:lnSpc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Buiten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kerkmuren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uitbreiding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ruimte,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staat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alle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kanten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pal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in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openbare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ruimte.</a:t>
            </a:r>
            <a:endParaRPr sz="737" dirty="0">
              <a:latin typeface="Arial"/>
              <a:cs typeface="Arial"/>
            </a:endParaRPr>
          </a:p>
          <a:p>
            <a:pPr marL="8145" marR="224381">
              <a:lnSpc>
                <a:spcPct val="100899"/>
              </a:lnSpc>
              <a:spcBef>
                <a:spcPts val="77"/>
              </a:spcBef>
            </a:pPr>
            <a:r>
              <a:rPr sz="737" spc="-45" dirty="0">
                <a:solidFill>
                  <a:srgbClr val="5C4D19"/>
                </a:solidFill>
                <a:latin typeface="Arial"/>
                <a:cs typeface="Arial"/>
              </a:rPr>
              <a:t>STIEL</a:t>
            </a:r>
            <a:r>
              <a:rPr sz="737" spc="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stelt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om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deels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onderkelderen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met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kerksouterrain.</a:t>
            </a:r>
            <a:r>
              <a:rPr sz="737" spc="-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Dit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souterrain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bevat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alle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functies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die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nodig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zijn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kerkelijk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breed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maatschappelijk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gebruik.</a:t>
            </a:r>
            <a:endParaRPr sz="737" dirty="0">
              <a:latin typeface="Arial"/>
              <a:cs typeface="Arial"/>
            </a:endParaRPr>
          </a:p>
          <a:p>
            <a:pPr marL="8145" marR="78595">
              <a:lnSpc>
                <a:spcPct val="100899"/>
              </a:lnSpc>
              <a:spcBef>
                <a:spcPts val="77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souterrain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ontsloten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binnen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muren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9" dirty="0">
                <a:solidFill>
                  <a:srgbClr val="5C4D19"/>
                </a:solidFill>
                <a:latin typeface="Arial"/>
                <a:cs typeface="Arial"/>
              </a:rPr>
              <a:t>kerk.</a:t>
            </a:r>
            <a:r>
              <a:rPr sz="737" spc="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Achter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grote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bankenblokken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de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zijarmen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de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gemaakt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om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trap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naar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beneden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toe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voegen.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trappen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worden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rechtstreeks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verbonden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 err="1">
                <a:solidFill>
                  <a:srgbClr val="5C4D19"/>
                </a:solidFill>
                <a:latin typeface="Arial"/>
                <a:cs typeface="Arial"/>
              </a:rPr>
              <a:t>entreeportalen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.</a:t>
            </a:r>
            <a:endParaRPr lang="nl-NL" sz="737" spc="-6" dirty="0">
              <a:solidFill>
                <a:srgbClr val="5C4D19"/>
              </a:solidFill>
              <a:latin typeface="Arial"/>
              <a:cs typeface="Arial"/>
            </a:endParaRPr>
          </a:p>
          <a:p>
            <a:pPr marL="8145" marR="78595">
              <a:lnSpc>
                <a:spcPct val="100899"/>
              </a:lnSpc>
              <a:spcBef>
                <a:spcPts val="77"/>
              </a:spcBef>
            </a:pPr>
            <a:endParaRPr lang="nl-NL" sz="737" spc="-6" dirty="0">
              <a:solidFill>
                <a:srgbClr val="5C4D19"/>
              </a:solidFill>
              <a:latin typeface="Arial"/>
              <a:cs typeface="Arial"/>
            </a:endParaRPr>
          </a:p>
          <a:p>
            <a:pPr marL="8145" marR="78595">
              <a:lnSpc>
                <a:spcPct val="100899"/>
              </a:lnSpc>
              <a:spcBef>
                <a:spcPts val="77"/>
              </a:spcBef>
            </a:pPr>
            <a:r>
              <a:rPr lang="nl-NL" sz="737" spc="-6" dirty="0">
                <a:solidFill>
                  <a:srgbClr val="5C4D19"/>
                </a:solidFill>
                <a:latin typeface="Arial"/>
                <a:cs typeface="Arial"/>
              </a:rPr>
              <a:t>Later is nog CONCEPT 3 onderzocht: Een uitbouw op begane grond niveau. Echter zowel architectonisch als stedenbouwkundig werd geen passende oplossing gevonden.</a:t>
            </a:r>
            <a:endParaRPr sz="737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8998" y="343686"/>
            <a:ext cx="4518435" cy="59217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5716" y="-1"/>
            <a:ext cx="9696495" cy="6857186"/>
          </a:xfrm>
          <a:custGeom>
            <a:avLst/>
            <a:gdLst/>
            <a:ahLst/>
            <a:cxnLst/>
            <a:rect l="l" t="t" r="r" b="b"/>
            <a:pathLst>
              <a:path w="15119350" h="10692130">
                <a:moveTo>
                  <a:pt x="15119350" y="0"/>
                </a:moveTo>
                <a:lnTo>
                  <a:pt x="0" y="0"/>
                </a:lnTo>
                <a:lnTo>
                  <a:pt x="0" y="10691812"/>
                </a:lnTo>
                <a:lnTo>
                  <a:pt x="15119350" y="10691812"/>
                </a:lnTo>
                <a:lnTo>
                  <a:pt x="15119350" y="0"/>
                </a:lnTo>
                <a:close/>
              </a:path>
            </a:pathLst>
          </a:custGeom>
          <a:solidFill>
            <a:srgbClr val="C0C1B2"/>
          </a:solidFill>
        </p:spPr>
        <p:txBody>
          <a:bodyPr wrap="square" lIns="0" tIns="0" rIns="0" bIns="0" rtlCol="0"/>
          <a:lstStyle/>
          <a:p>
            <a:endParaRPr sz="1154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5497" y="406411"/>
            <a:ext cx="1780987" cy="8786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9556" y="406410"/>
            <a:ext cx="4143482" cy="6056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65995" y="5700686"/>
            <a:ext cx="3018090" cy="756181"/>
          </a:xfrm>
          <a:prstGeom prst="rect">
            <a:avLst/>
          </a:prstGeom>
        </p:spPr>
        <p:txBody>
          <a:bodyPr vert="horz" wrap="square" lIns="0" tIns="36652" rIns="0" bIns="0" rtlCol="0">
            <a:spAutoFit/>
          </a:bodyPr>
          <a:lstStyle/>
          <a:p>
            <a:pPr marL="8145">
              <a:spcBef>
                <a:spcPts val="289"/>
              </a:spcBef>
            </a:pPr>
            <a:r>
              <a:rPr sz="109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109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0" spc="-13">
                <a:solidFill>
                  <a:srgbClr val="FFFFFF"/>
                </a:solidFill>
                <a:latin typeface="Arial"/>
                <a:cs typeface="Arial"/>
              </a:rPr>
              <a:t>december</a:t>
            </a:r>
            <a:r>
              <a:rPr sz="1090" spc="-29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90" spc="-13">
                <a:solidFill>
                  <a:srgbClr val="FFFFFF"/>
                </a:solidFill>
                <a:latin typeface="Arial"/>
                <a:cs typeface="Arial"/>
              </a:rPr>
              <a:t>2022</a:t>
            </a:r>
            <a:endParaRPr sz="1090">
              <a:latin typeface="Arial"/>
              <a:cs typeface="Arial"/>
            </a:endParaRPr>
          </a:p>
          <a:p>
            <a:pPr marL="8145">
              <a:lnSpc>
                <a:spcPts val="1994"/>
              </a:lnSpc>
              <a:spcBef>
                <a:spcPts val="346"/>
              </a:spcBef>
            </a:pPr>
            <a:r>
              <a:rPr sz="1667" spc="115">
                <a:latin typeface="Trebuchet MS"/>
                <a:cs typeface="Trebuchet MS"/>
              </a:rPr>
              <a:t>IMMANUELKERK</a:t>
            </a:r>
            <a:r>
              <a:rPr sz="1667" spc="-26">
                <a:latin typeface="Trebuchet MS"/>
                <a:cs typeface="Trebuchet MS"/>
              </a:rPr>
              <a:t> </a:t>
            </a:r>
            <a:r>
              <a:rPr sz="1667" spc="115">
                <a:latin typeface="Trebuchet MS"/>
                <a:cs typeface="Trebuchet MS"/>
              </a:rPr>
              <a:t>MAAASSLUIS</a:t>
            </a:r>
            <a:endParaRPr sz="1667">
              <a:latin typeface="Trebuchet MS"/>
              <a:cs typeface="Trebuchet MS"/>
            </a:endParaRPr>
          </a:p>
          <a:p>
            <a:pPr marL="8145">
              <a:lnSpc>
                <a:spcPts val="1994"/>
              </a:lnSpc>
            </a:pPr>
            <a:r>
              <a:rPr sz="1667" spc="-58">
                <a:latin typeface="Trebuchet MS"/>
                <a:cs typeface="Trebuchet MS"/>
              </a:rPr>
              <a:t>ruimtelijke</a:t>
            </a:r>
            <a:r>
              <a:rPr sz="1667" spc="-10">
                <a:latin typeface="Trebuchet MS"/>
                <a:cs typeface="Trebuchet MS"/>
              </a:rPr>
              <a:t> </a:t>
            </a:r>
            <a:r>
              <a:rPr sz="1667" spc="-6">
                <a:latin typeface="Trebuchet MS"/>
                <a:cs typeface="Trebuchet MS"/>
              </a:rPr>
              <a:t>toekomstvisie</a:t>
            </a:r>
            <a:endParaRPr sz="1667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0562" y="6282319"/>
            <a:ext cx="2081020" cy="36345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1154" spc="-38" dirty="0">
                <a:latin typeface="Arial"/>
                <a:cs typeface="Arial"/>
              </a:rPr>
              <a:t>IMMANUELKERK</a:t>
            </a:r>
            <a:r>
              <a:rPr sz="1154" spc="-26" dirty="0">
                <a:latin typeface="Arial"/>
                <a:cs typeface="Arial"/>
              </a:rPr>
              <a:t> </a:t>
            </a:r>
            <a:r>
              <a:rPr sz="1154" spc="-6" dirty="0">
                <a:latin typeface="Arial"/>
                <a:cs typeface="Arial"/>
              </a:rPr>
              <a:t>MAASSLUIS</a:t>
            </a:r>
            <a:endParaRPr sz="1154">
              <a:latin typeface="Arial"/>
              <a:cs typeface="Arial"/>
            </a:endParaRPr>
          </a:p>
          <a:p>
            <a:pPr marL="8145">
              <a:spcBef>
                <a:spcPts val="16"/>
              </a:spcBef>
            </a:pPr>
            <a:r>
              <a:rPr sz="1154" dirty="0">
                <a:latin typeface="Arial"/>
                <a:cs typeface="Arial"/>
              </a:rPr>
              <a:t>inleiding:</a:t>
            </a:r>
            <a:r>
              <a:rPr sz="1154" spc="38" dirty="0">
                <a:latin typeface="Arial"/>
                <a:cs typeface="Arial"/>
              </a:rPr>
              <a:t> </a:t>
            </a:r>
            <a:r>
              <a:rPr sz="1154" dirty="0">
                <a:latin typeface="Arial"/>
                <a:cs typeface="Arial"/>
              </a:rPr>
              <a:t>bestaande</a:t>
            </a:r>
            <a:r>
              <a:rPr sz="1154" spc="48" dirty="0">
                <a:latin typeface="Arial"/>
                <a:cs typeface="Arial"/>
              </a:rPr>
              <a:t> </a:t>
            </a:r>
            <a:r>
              <a:rPr sz="1154" spc="-6" dirty="0">
                <a:latin typeface="Arial"/>
                <a:cs typeface="Arial"/>
              </a:rPr>
              <a:t>kwaliteiten</a:t>
            </a:r>
            <a:endParaRPr sz="1154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1298" y="6359498"/>
            <a:ext cx="266566" cy="33206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70910" y="3306051"/>
            <a:ext cx="3646463" cy="268276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9784" y="343686"/>
            <a:ext cx="4321080" cy="267413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464187" y="357877"/>
            <a:ext cx="4206430" cy="2612916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UITZONDERLIJK</a:t>
            </a:r>
            <a:r>
              <a:rPr sz="737" spc="-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KERKGEBOUW</a:t>
            </a:r>
            <a:endParaRPr sz="737">
              <a:latin typeface="Arial"/>
              <a:cs typeface="Arial"/>
            </a:endParaRPr>
          </a:p>
          <a:p>
            <a:pPr marL="8145" marR="6923">
              <a:lnSpc>
                <a:spcPct val="100899"/>
              </a:lnSpc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Immanuelkerk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uitzonderlijk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kerkgebouw,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product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decennialange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zoektocht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naar</a:t>
            </a:r>
            <a:r>
              <a:rPr sz="737" spc="9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vormgeving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9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gereformeerde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kerkgebouw.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centraalbouwgedachte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(een</a:t>
            </a:r>
            <a:r>
              <a:rPr sz="737" spc="9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endParaRPr sz="737">
              <a:latin typeface="Arial"/>
              <a:cs typeface="Arial"/>
            </a:endParaRPr>
          </a:p>
          <a:p>
            <a:pPr marL="8145" marR="3258">
              <a:lnSpc>
                <a:spcPct val="103800"/>
              </a:lnSpc>
              <a:spcBef>
                <a:spcPts val="51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die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min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of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meer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rond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vorm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is)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volledig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tot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uitdrukking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gekomen. Al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sinds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reformatie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is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met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vorm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geëxperimenteerd.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voorbeeld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hiervan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Marekerk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Leiden,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maar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ook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Groote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Maassluis.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Wat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gebouwen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verbindt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Immanuelkerk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centrale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opstelling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rond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Woord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de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balans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tussen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preekstoel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orgel.</a:t>
            </a:r>
            <a:endParaRPr sz="737">
              <a:latin typeface="Arial"/>
              <a:cs typeface="Arial"/>
            </a:endParaRPr>
          </a:p>
          <a:p>
            <a:pPr>
              <a:spcBef>
                <a:spcPts val="29"/>
              </a:spcBef>
            </a:pPr>
            <a:endParaRPr sz="802">
              <a:latin typeface="Arial"/>
              <a:cs typeface="Arial"/>
            </a:endParaRPr>
          </a:p>
          <a:p>
            <a:pPr marL="8145" marR="25248">
              <a:lnSpc>
                <a:spcPct val="103000"/>
              </a:lnSpc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veranderende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kerkgemeenschap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verandert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ook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rol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kerkgebouw.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Immanuel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heeft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sterke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scheiding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tussen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zondag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(de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kerkzaal)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het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door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week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(de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zalen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ontmoetingsruimte).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werelden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zijn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zowel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vorm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als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totaal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elkaar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gescheiden.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heeft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zelfs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zijn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eigen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ingangen,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direct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naar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-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straat.</a:t>
            </a:r>
            <a:endParaRPr sz="737">
              <a:latin typeface="Arial"/>
              <a:cs typeface="Arial"/>
            </a:endParaRPr>
          </a:p>
          <a:p>
            <a:pPr>
              <a:spcBef>
                <a:spcPts val="22"/>
              </a:spcBef>
            </a:pPr>
            <a:endParaRPr sz="802">
              <a:latin typeface="Arial"/>
              <a:cs typeface="Arial"/>
            </a:endParaRPr>
          </a:p>
          <a:p>
            <a:pPr marL="8145" marR="37464">
              <a:lnSpc>
                <a:spcPct val="103800"/>
              </a:lnSpc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In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veranderende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tijd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met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veranderende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visie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op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kerkzijn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gaat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gebouw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wringen: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groot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weinig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flexibel,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ontmoetingsruimte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ruim,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maar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ook</a:t>
            </a:r>
            <a:r>
              <a:rPr sz="737" spc="5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verstopt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binnen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complex.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Daarnaast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ligt</a:t>
            </a:r>
            <a:r>
              <a:rPr sz="737" spc="6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er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bouwkundige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opgave: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bijgebouwen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hebben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een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constructief</a:t>
            </a:r>
            <a:r>
              <a:rPr sz="737" spc="6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probleem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alle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bouwdelen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moeten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verduurzaamd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worden.</a:t>
            </a:r>
            <a:endParaRPr sz="737">
              <a:latin typeface="Arial"/>
              <a:cs typeface="Arial"/>
            </a:endParaRPr>
          </a:p>
          <a:p>
            <a:pPr>
              <a:spcBef>
                <a:spcPts val="6"/>
              </a:spcBef>
            </a:pPr>
            <a:endParaRPr sz="802">
              <a:latin typeface="Arial"/>
              <a:cs typeface="Arial"/>
            </a:endParaRPr>
          </a:p>
          <a:p>
            <a:pPr marL="8145" marR="31356">
              <a:lnSpc>
                <a:spcPct val="105200"/>
              </a:lnSpc>
              <a:spcBef>
                <a:spcPts val="3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Uitgangspunt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bij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voorliggende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visie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behoud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versterken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kwaliteiten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dit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unieke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kerkgebouw,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maar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ook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actualiseren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hiervan</a:t>
            </a:r>
            <a:r>
              <a:rPr sz="737" spc="4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zodat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gebouw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energetisch</a:t>
            </a:r>
            <a:r>
              <a:rPr sz="737" spc="5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en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bouwkundig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weer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deugt,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maar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ook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praktisch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optimaal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functioneert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71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gemeente</a:t>
            </a:r>
            <a:r>
              <a:rPr sz="737" spc="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nu.</a:t>
            </a:r>
            <a:endParaRPr sz="737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64186" y="3403416"/>
            <a:ext cx="2103826" cy="123709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spc="-45" dirty="0">
                <a:solidFill>
                  <a:srgbClr val="5C4D19"/>
                </a:solidFill>
                <a:latin typeface="Arial"/>
                <a:cs typeface="Arial"/>
              </a:rPr>
              <a:t>STIEL</a:t>
            </a:r>
            <a:r>
              <a:rPr sz="737" spc="5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heeft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hiervoor</a:t>
            </a:r>
            <a:r>
              <a:rPr sz="737" spc="9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twee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concepten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ontwikkeld:</a:t>
            </a:r>
            <a:endParaRPr sz="737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607381" y="3721707"/>
            <a:ext cx="1486036" cy="961097"/>
            <a:chOff x="8360226" y="5803106"/>
            <a:chExt cx="2317115" cy="1498600"/>
          </a:xfrm>
        </p:grpSpPr>
        <p:sp>
          <p:nvSpPr>
            <p:cNvPr id="9" name="object 9"/>
            <p:cNvSpPr/>
            <p:nvPr/>
          </p:nvSpPr>
          <p:spPr>
            <a:xfrm>
              <a:off x="8360219" y="5803112"/>
              <a:ext cx="1219200" cy="1498600"/>
            </a:xfrm>
            <a:custGeom>
              <a:avLst/>
              <a:gdLst/>
              <a:ahLst/>
              <a:cxnLst/>
              <a:rect l="l" t="t" r="r" b="b"/>
              <a:pathLst>
                <a:path w="1219200" h="1498600">
                  <a:moveTo>
                    <a:pt x="1218780" y="488772"/>
                  </a:moveTo>
                  <a:lnTo>
                    <a:pt x="609384" y="0"/>
                  </a:lnTo>
                  <a:lnTo>
                    <a:pt x="0" y="488772"/>
                  </a:lnTo>
                  <a:lnTo>
                    <a:pt x="0" y="1498079"/>
                  </a:lnTo>
                  <a:lnTo>
                    <a:pt x="1218780" y="1498079"/>
                  </a:lnTo>
                  <a:lnTo>
                    <a:pt x="1218780" y="488772"/>
                  </a:lnTo>
                  <a:close/>
                </a:path>
              </a:pathLst>
            </a:custGeom>
            <a:solidFill>
              <a:srgbClr val="404A43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78998" y="7002834"/>
              <a:ext cx="1098550" cy="298450"/>
            </a:xfrm>
            <a:custGeom>
              <a:avLst/>
              <a:gdLst/>
              <a:ahLst/>
              <a:cxnLst/>
              <a:rect l="l" t="t" r="r" b="b"/>
              <a:pathLst>
                <a:path w="1098550" h="298450">
                  <a:moveTo>
                    <a:pt x="1098166" y="0"/>
                  </a:moveTo>
                  <a:lnTo>
                    <a:pt x="0" y="0"/>
                  </a:lnTo>
                  <a:lnTo>
                    <a:pt x="0" y="298345"/>
                  </a:lnTo>
                  <a:lnTo>
                    <a:pt x="1098166" y="298345"/>
                  </a:lnTo>
                  <a:lnTo>
                    <a:pt x="1098166" y="0"/>
                  </a:lnTo>
                  <a:close/>
                </a:path>
              </a:pathLst>
            </a:custGeom>
            <a:solidFill>
              <a:srgbClr val="96A59B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1" name="object 11"/>
            <p:cNvSpPr/>
            <p:nvPr/>
          </p:nvSpPr>
          <p:spPr>
            <a:xfrm>
              <a:off x="8501303" y="6226492"/>
              <a:ext cx="2056764" cy="1051560"/>
            </a:xfrm>
            <a:custGeom>
              <a:avLst/>
              <a:gdLst/>
              <a:ahLst/>
              <a:cxnLst/>
              <a:rect l="l" t="t" r="r" b="b"/>
              <a:pathLst>
                <a:path w="2056765" h="1051559">
                  <a:moveTo>
                    <a:pt x="22225" y="468325"/>
                  </a:moveTo>
                  <a:lnTo>
                    <a:pt x="22212" y="468604"/>
                  </a:lnTo>
                  <a:lnTo>
                    <a:pt x="22225" y="468325"/>
                  </a:lnTo>
                  <a:close/>
                </a:path>
                <a:path w="2056765" h="1051559">
                  <a:moveTo>
                    <a:pt x="24726" y="419963"/>
                  </a:moveTo>
                  <a:lnTo>
                    <a:pt x="20142" y="414629"/>
                  </a:lnTo>
                  <a:lnTo>
                    <a:pt x="7912" y="413702"/>
                  </a:lnTo>
                  <a:lnTo>
                    <a:pt x="2565" y="418287"/>
                  </a:lnTo>
                  <a:lnTo>
                    <a:pt x="596" y="444233"/>
                  </a:lnTo>
                  <a:lnTo>
                    <a:pt x="0" y="468045"/>
                  </a:lnTo>
                  <a:lnTo>
                    <a:pt x="177" y="476046"/>
                  </a:lnTo>
                  <a:lnTo>
                    <a:pt x="5283" y="480898"/>
                  </a:lnTo>
                  <a:lnTo>
                    <a:pt x="11137" y="480745"/>
                  </a:lnTo>
                  <a:lnTo>
                    <a:pt x="4737" y="481228"/>
                  </a:lnTo>
                  <a:lnTo>
                    <a:pt x="152" y="486575"/>
                  </a:lnTo>
                  <a:lnTo>
                    <a:pt x="1460" y="503809"/>
                  </a:lnTo>
                  <a:lnTo>
                    <a:pt x="6807" y="508393"/>
                  </a:lnTo>
                  <a:lnTo>
                    <a:pt x="19037" y="507466"/>
                  </a:lnTo>
                  <a:lnTo>
                    <a:pt x="23622" y="502119"/>
                  </a:lnTo>
                  <a:lnTo>
                    <a:pt x="22313" y="484886"/>
                  </a:lnTo>
                  <a:lnTo>
                    <a:pt x="17310" y="480593"/>
                  </a:lnTo>
                  <a:lnTo>
                    <a:pt x="17551" y="480580"/>
                  </a:lnTo>
                  <a:lnTo>
                    <a:pt x="17818" y="480301"/>
                  </a:lnTo>
                  <a:lnTo>
                    <a:pt x="22402" y="475488"/>
                  </a:lnTo>
                  <a:lnTo>
                    <a:pt x="22212" y="468604"/>
                  </a:lnTo>
                  <a:lnTo>
                    <a:pt x="22212" y="468249"/>
                  </a:lnTo>
                  <a:lnTo>
                    <a:pt x="22225" y="468109"/>
                  </a:lnTo>
                  <a:lnTo>
                    <a:pt x="22796" y="445630"/>
                  </a:lnTo>
                  <a:lnTo>
                    <a:pt x="22796" y="445465"/>
                  </a:lnTo>
                  <a:lnTo>
                    <a:pt x="22821" y="445071"/>
                  </a:lnTo>
                  <a:lnTo>
                    <a:pt x="24726" y="419963"/>
                  </a:lnTo>
                  <a:close/>
                </a:path>
                <a:path w="2056765" h="1051559">
                  <a:moveTo>
                    <a:pt x="38836" y="587565"/>
                  </a:moveTo>
                  <a:lnTo>
                    <a:pt x="31432" y="558787"/>
                  </a:lnTo>
                  <a:lnTo>
                    <a:pt x="31292" y="558228"/>
                  </a:lnTo>
                  <a:lnTo>
                    <a:pt x="31216" y="557695"/>
                  </a:lnTo>
                  <a:lnTo>
                    <a:pt x="27470" y="533209"/>
                  </a:lnTo>
                  <a:lnTo>
                    <a:pt x="21805" y="529031"/>
                  </a:lnTo>
                  <a:lnTo>
                    <a:pt x="9677" y="530885"/>
                  </a:lnTo>
                  <a:lnTo>
                    <a:pt x="5499" y="536562"/>
                  </a:lnTo>
                  <a:lnTo>
                    <a:pt x="9486" y="562686"/>
                  </a:lnTo>
                  <a:lnTo>
                    <a:pt x="17310" y="593102"/>
                  </a:lnTo>
                  <a:lnTo>
                    <a:pt x="23368" y="596684"/>
                  </a:lnTo>
                  <a:lnTo>
                    <a:pt x="35255" y="593623"/>
                  </a:lnTo>
                  <a:lnTo>
                    <a:pt x="38836" y="587565"/>
                  </a:lnTo>
                  <a:close/>
                </a:path>
                <a:path w="2056765" h="1051559">
                  <a:moveTo>
                    <a:pt x="42468" y="334937"/>
                  </a:moveTo>
                  <a:lnTo>
                    <a:pt x="38887" y="328879"/>
                  </a:lnTo>
                  <a:lnTo>
                    <a:pt x="27000" y="325831"/>
                  </a:lnTo>
                  <a:lnTo>
                    <a:pt x="20942" y="329412"/>
                  </a:lnTo>
                  <a:lnTo>
                    <a:pt x="9486" y="373951"/>
                  </a:lnTo>
                  <a:lnTo>
                    <a:pt x="7708" y="385660"/>
                  </a:lnTo>
                  <a:lnTo>
                    <a:pt x="11874" y="391337"/>
                  </a:lnTo>
                  <a:lnTo>
                    <a:pt x="24003" y="393179"/>
                  </a:lnTo>
                  <a:lnTo>
                    <a:pt x="29679" y="389013"/>
                  </a:lnTo>
                  <a:lnTo>
                    <a:pt x="31115" y="379590"/>
                  </a:lnTo>
                  <a:lnTo>
                    <a:pt x="31153" y="378942"/>
                  </a:lnTo>
                  <a:lnTo>
                    <a:pt x="31292" y="378409"/>
                  </a:lnTo>
                  <a:lnTo>
                    <a:pt x="31432" y="377850"/>
                  </a:lnTo>
                  <a:lnTo>
                    <a:pt x="42468" y="334937"/>
                  </a:lnTo>
                  <a:close/>
                </a:path>
                <a:path w="2056765" h="1051559">
                  <a:moveTo>
                    <a:pt x="69964" y="668286"/>
                  </a:moveTo>
                  <a:lnTo>
                    <a:pt x="57531" y="642467"/>
                  </a:lnTo>
                  <a:lnTo>
                    <a:pt x="57277" y="641959"/>
                  </a:lnTo>
                  <a:lnTo>
                    <a:pt x="57099" y="641464"/>
                  </a:lnTo>
                  <a:lnTo>
                    <a:pt x="48209" y="617156"/>
                  </a:lnTo>
                  <a:lnTo>
                    <a:pt x="41821" y="614197"/>
                  </a:lnTo>
                  <a:lnTo>
                    <a:pt x="30302" y="618413"/>
                  </a:lnTo>
                  <a:lnTo>
                    <a:pt x="27330" y="624789"/>
                  </a:lnTo>
                  <a:lnTo>
                    <a:pt x="36791" y="650621"/>
                  </a:lnTo>
                  <a:lnTo>
                    <a:pt x="49949" y="677926"/>
                  </a:lnTo>
                  <a:lnTo>
                    <a:pt x="56591" y="680250"/>
                  </a:lnTo>
                  <a:lnTo>
                    <a:pt x="67640" y="674928"/>
                  </a:lnTo>
                  <a:lnTo>
                    <a:pt x="69964" y="668286"/>
                  </a:lnTo>
                  <a:close/>
                </a:path>
                <a:path w="2056765" h="1051559">
                  <a:moveTo>
                    <a:pt x="76301" y="255219"/>
                  </a:moveTo>
                  <a:lnTo>
                    <a:pt x="73977" y="248577"/>
                  </a:lnTo>
                  <a:lnTo>
                    <a:pt x="62915" y="243243"/>
                  </a:lnTo>
                  <a:lnTo>
                    <a:pt x="56273" y="245567"/>
                  </a:lnTo>
                  <a:lnTo>
                    <a:pt x="36791" y="286029"/>
                  </a:lnTo>
                  <a:lnTo>
                    <a:pt x="32346" y="298145"/>
                  </a:lnTo>
                  <a:lnTo>
                    <a:pt x="35306" y="304533"/>
                  </a:lnTo>
                  <a:lnTo>
                    <a:pt x="46837" y="308749"/>
                  </a:lnTo>
                  <a:lnTo>
                    <a:pt x="53225" y="305790"/>
                  </a:lnTo>
                  <a:lnTo>
                    <a:pt x="57099" y="295186"/>
                  </a:lnTo>
                  <a:lnTo>
                    <a:pt x="57277" y="294690"/>
                  </a:lnTo>
                  <a:lnTo>
                    <a:pt x="57531" y="294182"/>
                  </a:lnTo>
                  <a:lnTo>
                    <a:pt x="76301" y="255219"/>
                  </a:lnTo>
                  <a:close/>
                </a:path>
                <a:path w="2056765" h="1051559">
                  <a:moveTo>
                    <a:pt x="116179" y="741476"/>
                  </a:moveTo>
                  <a:lnTo>
                    <a:pt x="98742" y="718172"/>
                  </a:lnTo>
                  <a:lnTo>
                    <a:pt x="98412" y="717727"/>
                  </a:lnTo>
                  <a:lnTo>
                    <a:pt x="98145" y="717296"/>
                  </a:lnTo>
                  <a:lnTo>
                    <a:pt x="84912" y="695515"/>
                  </a:lnTo>
                  <a:lnTo>
                    <a:pt x="78079" y="693839"/>
                  </a:lnTo>
                  <a:lnTo>
                    <a:pt x="67589" y="700214"/>
                  </a:lnTo>
                  <a:lnTo>
                    <a:pt x="65925" y="707047"/>
                  </a:lnTo>
                  <a:lnTo>
                    <a:pt x="79971" y="730173"/>
                  </a:lnTo>
                  <a:lnTo>
                    <a:pt x="98374" y="754786"/>
                  </a:lnTo>
                  <a:lnTo>
                    <a:pt x="105346" y="755789"/>
                  </a:lnTo>
                  <a:lnTo>
                    <a:pt x="115176" y="748449"/>
                  </a:lnTo>
                  <a:lnTo>
                    <a:pt x="116179" y="741476"/>
                  </a:lnTo>
                  <a:close/>
                </a:path>
                <a:path w="2056765" h="1051559">
                  <a:moveTo>
                    <a:pt x="124917" y="183476"/>
                  </a:moveTo>
                  <a:lnTo>
                    <a:pt x="123913" y="176517"/>
                  </a:lnTo>
                  <a:lnTo>
                    <a:pt x="114084" y="169164"/>
                  </a:lnTo>
                  <a:lnTo>
                    <a:pt x="107111" y="170167"/>
                  </a:lnTo>
                  <a:lnTo>
                    <a:pt x="79971" y="206463"/>
                  </a:lnTo>
                  <a:lnTo>
                    <a:pt x="73494" y="217119"/>
                  </a:lnTo>
                  <a:lnTo>
                    <a:pt x="75171" y="223951"/>
                  </a:lnTo>
                  <a:lnTo>
                    <a:pt x="85661" y="230327"/>
                  </a:lnTo>
                  <a:lnTo>
                    <a:pt x="92494" y="228663"/>
                  </a:lnTo>
                  <a:lnTo>
                    <a:pt x="98145" y="219354"/>
                  </a:lnTo>
                  <a:lnTo>
                    <a:pt x="98412" y="218922"/>
                  </a:lnTo>
                  <a:lnTo>
                    <a:pt x="98742" y="218465"/>
                  </a:lnTo>
                  <a:lnTo>
                    <a:pt x="124917" y="183476"/>
                  </a:lnTo>
                  <a:close/>
                </a:path>
                <a:path w="2056765" h="1051559">
                  <a:moveTo>
                    <a:pt x="175971" y="811453"/>
                  </a:moveTo>
                  <a:lnTo>
                    <a:pt x="175641" y="804430"/>
                  </a:lnTo>
                  <a:lnTo>
                    <a:pt x="153314" y="784136"/>
                  </a:lnTo>
                  <a:lnTo>
                    <a:pt x="152882" y="783742"/>
                  </a:lnTo>
                  <a:lnTo>
                    <a:pt x="152552" y="783386"/>
                  </a:lnTo>
                  <a:lnTo>
                    <a:pt x="136131" y="765302"/>
                  </a:lnTo>
                  <a:lnTo>
                    <a:pt x="129095" y="764971"/>
                  </a:lnTo>
                  <a:lnTo>
                    <a:pt x="120015" y="773226"/>
                  </a:lnTo>
                  <a:lnTo>
                    <a:pt x="119684" y="780262"/>
                  </a:lnTo>
                  <a:lnTo>
                    <a:pt x="137147" y="799477"/>
                  </a:lnTo>
                  <a:lnTo>
                    <a:pt x="160693" y="820877"/>
                  </a:lnTo>
                  <a:lnTo>
                    <a:pt x="167716" y="820534"/>
                  </a:lnTo>
                  <a:lnTo>
                    <a:pt x="175971" y="811453"/>
                  </a:lnTo>
                  <a:close/>
                </a:path>
                <a:path w="2056765" h="1051559">
                  <a:moveTo>
                    <a:pt x="186766" y="115379"/>
                  </a:moveTo>
                  <a:lnTo>
                    <a:pt x="178511" y="106286"/>
                  </a:lnTo>
                  <a:lnTo>
                    <a:pt x="171488" y="105956"/>
                  </a:lnTo>
                  <a:lnTo>
                    <a:pt x="137147" y="137160"/>
                  </a:lnTo>
                  <a:lnTo>
                    <a:pt x="129489" y="145592"/>
                  </a:lnTo>
                  <a:lnTo>
                    <a:pt x="129832" y="152615"/>
                  </a:lnTo>
                  <a:lnTo>
                    <a:pt x="138912" y="160870"/>
                  </a:lnTo>
                  <a:lnTo>
                    <a:pt x="145935" y="160540"/>
                  </a:lnTo>
                  <a:lnTo>
                    <a:pt x="152552" y="153250"/>
                  </a:lnTo>
                  <a:lnTo>
                    <a:pt x="152882" y="152895"/>
                  </a:lnTo>
                  <a:lnTo>
                    <a:pt x="153314" y="152501"/>
                  </a:lnTo>
                  <a:lnTo>
                    <a:pt x="186436" y="122402"/>
                  </a:lnTo>
                  <a:lnTo>
                    <a:pt x="186766" y="115379"/>
                  </a:lnTo>
                  <a:close/>
                </a:path>
                <a:path w="2056765" h="1051559">
                  <a:moveTo>
                    <a:pt x="247777" y="861580"/>
                  </a:moveTo>
                  <a:lnTo>
                    <a:pt x="246100" y="854748"/>
                  </a:lnTo>
                  <a:lnTo>
                    <a:pt x="219430" y="838542"/>
                  </a:lnTo>
                  <a:lnTo>
                    <a:pt x="218897" y="838212"/>
                  </a:lnTo>
                  <a:lnTo>
                    <a:pt x="218528" y="837946"/>
                  </a:lnTo>
                  <a:lnTo>
                    <a:pt x="199821" y="823950"/>
                  </a:lnTo>
                  <a:lnTo>
                    <a:pt x="192862" y="824953"/>
                  </a:lnTo>
                  <a:lnTo>
                    <a:pt x="185508" y="834783"/>
                  </a:lnTo>
                  <a:lnTo>
                    <a:pt x="186512" y="841743"/>
                  </a:lnTo>
                  <a:lnTo>
                    <a:pt x="206451" y="856653"/>
                  </a:lnTo>
                  <a:lnTo>
                    <a:pt x="234569" y="873734"/>
                  </a:lnTo>
                  <a:lnTo>
                    <a:pt x="241401" y="872070"/>
                  </a:lnTo>
                  <a:lnTo>
                    <a:pt x="247777" y="861580"/>
                  </a:lnTo>
                  <a:close/>
                </a:path>
                <a:path w="2056765" h="1051559">
                  <a:moveTo>
                    <a:pt x="260248" y="67487"/>
                  </a:moveTo>
                  <a:lnTo>
                    <a:pt x="253873" y="56997"/>
                  </a:lnTo>
                  <a:lnTo>
                    <a:pt x="247040" y="55333"/>
                  </a:lnTo>
                  <a:lnTo>
                    <a:pt x="206451" y="79984"/>
                  </a:lnTo>
                  <a:lnTo>
                    <a:pt x="198196" y="86156"/>
                  </a:lnTo>
                  <a:lnTo>
                    <a:pt x="197192" y="93116"/>
                  </a:lnTo>
                  <a:lnTo>
                    <a:pt x="204546" y="102946"/>
                  </a:lnTo>
                  <a:lnTo>
                    <a:pt x="211505" y="103962"/>
                  </a:lnTo>
                  <a:lnTo>
                    <a:pt x="218528" y="98704"/>
                  </a:lnTo>
                  <a:lnTo>
                    <a:pt x="218909" y="98425"/>
                  </a:lnTo>
                  <a:lnTo>
                    <a:pt x="219430" y="98107"/>
                  </a:lnTo>
                  <a:lnTo>
                    <a:pt x="258572" y="74320"/>
                  </a:lnTo>
                  <a:lnTo>
                    <a:pt x="260248" y="67487"/>
                  </a:lnTo>
                  <a:close/>
                </a:path>
                <a:path w="2056765" h="1051559">
                  <a:moveTo>
                    <a:pt x="327914" y="896810"/>
                  </a:moveTo>
                  <a:lnTo>
                    <a:pt x="324954" y="890422"/>
                  </a:lnTo>
                  <a:lnTo>
                    <a:pt x="295325" y="879576"/>
                  </a:lnTo>
                  <a:lnTo>
                    <a:pt x="294678" y="879348"/>
                  </a:lnTo>
                  <a:lnTo>
                    <a:pt x="294284" y="879157"/>
                  </a:lnTo>
                  <a:lnTo>
                    <a:pt x="273596" y="869188"/>
                  </a:lnTo>
                  <a:lnTo>
                    <a:pt x="266966" y="871512"/>
                  </a:lnTo>
                  <a:lnTo>
                    <a:pt x="261632" y="882573"/>
                  </a:lnTo>
                  <a:lnTo>
                    <a:pt x="263956" y="889215"/>
                  </a:lnTo>
                  <a:lnTo>
                    <a:pt x="286004" y="899845"/>
                  </a:lnTo>
                  <a:lnTo>
                    <a:pt x="317309" y="911301"/>
                  </a:lnTo>
                  <a:lnTo>
                    <a:pt x="323697" y="908342"/>
                  </a:lnTo>
                  <a:lnTo>
                    <a:pt x="327914" y="896810"/>
                  </a:lnTo>
                  <a:close/>
                </a:path>
                <a:path w="2056765" h="1051559">
                  <a:moveTo>
                    <a:pt x="341617" y="34823"/>
                  </a:moveTo>
                  <a:lnTo>
                    <a:pt x="337400" y="23291"/>
                  </a:lnTo>
                  <a:lnTo>
                    <a:pt x="331012" y="20332"/>
                  </a:lnTo>
                  <a:lnTo>
                    <a:pt x="286004" y="36804"/>
                  </a:lnTo>
                  <a:lnTo>
                    <a:pt x="277101" y="41097"/>
                  </a:lnTo>
                  <a:lnTo>
                    <a:pt x="274777" y="47739"/>
                  </a:lnTo>
                  <a:lnTo>
                    <a:pt x="280111" y="58788"/>
                  </a:lnTo>
                  <a:lnTo>
                    <a:pt x="286740" y="61112"/>
                  </a:lnTo>
                  <a:lnTo>
                    <a:pt x="294284" y="57480"/>
                  </a:lnTo>
                  <a:lnTo>
                    <a:pt x="294678" y="57302"/>
                  </a:lnTo>
                  <a:lnTo>
                    <a:pt x="295325" y="57061"/>
                  </a:lnTo>
                  <a:lnTo>
                    <a:pt x="338658" y="41198"/>
                  </a:lnTo>
                  <a:lnTo>
                    <a:pt x="341617" y="34823"/>
                  </a:lnTo>
                  <a:close/>
                </a:path>
                <a:path w="2056765" h="1051559">
                  <a:moveTo>
                    <a:pt x="413359" y="915695"/>
                  </a:moveTo>
                  <a:lnTo>
                    <a:pt x="409194" y="910031"/>
                  </a:lnTo>
                  <a:lnTo>
                    <a:pt x="379298" y="905471"/>
                  </a:lnTo>
                  <a:lnTo>
                    <a:pt x="378396" y="905332"/>
                  </a:lnTo>
                  <a:lnTo>
                    <a:pt x="378066" y="905243"/>
                  </a:lnTo>
                  <a:lnTo>
                    <a:pt x="354711" y="899248"/>
                  </a:lnTo>
                  <a:lnTo>
                    <a:pt x="348653" y="902817"/>
                  </a:lnTo>
                  <a:lnTo>
                    <a:pt x="345592" y="914704"/>
                  </a:lnTo>
                  <a:lnTo>
                    <a:pt x="349173" y="920762"/>
                  </a:lnTo>
                  <a:lnTo>
                    <a:pt x="373938" y="927138"/>
                  </a:lnTo>
                  <a:lnTo>
                    <a:pt x="405841" y="932002"/>
                  </a:lnTo>
                  <a:lnTo>
                    <a:pt x="411505" y="927836"/>
                  </a:lnTo>
                  <a:lnTo>
                    <a:pt x="413359" y="915695"/>
                  </a:lnTo>
                  <a:close/>
                </a:path>
                <a:path w="2056765" h="1051559">
                  <a:moveTo>
                    <a:pt x="427786" y="18745"/>
                  </a:moveTo>
                  <a:lnTo>
                    <a:pt x="425932" y="6604"/>
                  </a:lnTo>
                  <a:lnTo>
                    <a:pt x="420268" y="2438"/>
                  </a:lnTo>
                  <a:lnTo>
                    <a:pt x="373938" y="9512"/>
                  </a:lnTo>
                  <a:lnTo>
                    <a:pt x="363308" y="12242"/>
                  </a:lnTo>
                  <a:lnTo>
                    <a:pt x="359727" y="18300"/>
                  </a:lnTo>
                  <a:lnTo>
                    <a:pt x="362788" y="30187"/>
                  </a:lnTo>
                  <a:lnTo>
                    <a:pt x="368846" y="33769"/>
                  </a:lnTo>
                  <a:lnTo>
                    <a:pt x="378066" y="31394"/>
                  </a:lnTo>
                  <a:lnTo>
                    <a:pt x="378396" y="31305"/>
                  </a:lnTo>
                  <a:lnTo>
                    <a:pt x="379298" y="31178"/>
                  </a:lnTo>
                  <a:lnTo>
                    <a:pt x="423621" y="24409"/>
                  </a:lnTo>
                  <a:lnTo>
                    <a:pt x="427786" y="18745"/>
                  </a:lnTo>
                  <a:close/>
                </a:path>
                <a:path w="2056765" h="1051559">
                  <a:moveTo>
                    <a:pt x="501307" y="930821"/>
                  </a:moveTo>
                  <a:lnTo>
                    <a:pt x="500989" y="918552"/>
                  </a:lnTo>
                  <a:lnTo>
                    <a:pt x="496633" y="914412"/>
                  </a:lnTo>
                  <a:lnTo>
                    <a:pt x="495896" y="913701"/>
                  </a:lnTo>
                  <a:lnTo>
                    <a:pt x="468299" y="914400"/>
                  </a:lnTo>
                  <a:lnTo>
                    <a:pt x="439750" y="913688"/>
                  </a:lnTo>
                  <a:lnTo>
                    <a:pt x="434644" y="918527"/>
                  </a:lnTo>
                  <a:lnTo>
                    <a:pt x="434340" y="930795"/>
                  </a:lnTo>
                  <a:lnTo>
                    <a:pt x="439191" y="935901"/>
                  </a:lnTo>
                  <a:lnTo>
                    <a:pt x="468299" y="936637"/>
                  </a:lnTo>
                  <a:lnTo>
                    <a:pt x="496455" y="935926"/>
                  </a:lnTo>
                  <a:lnTo>
                    <a:pt x="501307" y="930821"/>
                  </a:lnTo>
                  <a:close/>
                </a:path>
                <a:path w="2056765" h="1051559">
                  <a:moveTo>
                    <a:pt x="512203" y="22225"/>
                  </a:moveTo>
                  <a:lnTo>
                    <a:pt x="468299" y="22237"/>
                  </a:lnTo>
                  <a:lnTo>
                    <a:pt x="491261" y="22821"/>
                  </a:lnTo>
                  <a:lnTo>
                    <a:pt x="509866" y="24231"/>
                  </a:lnTo>
                  <a:lnTo>
                    <a:pt x="511505" y="22821"/>
                  </a:lnTo>
                  <a:lnTo>
                    <a:pt x="512203" y="22225"/>
                  </a:lnTo>
                  <a:close/>
                </a:path>
                <a:path w="2056765" h="1051559">
                  <a:moveTo>
                    <a:pt x="516140" y="7404"/>
                  </a:moveTo>
                  <a:lnTo>
                    <a:pt x="511556" y="2070"/>
                  </a:lnTo>
                  <a:lnTo>
                    <a:pt x="492391" y="609"/>
                  </a:lnTo>
                  <a:lnTo>
                    <a:pt x="468299" y="0"/>
                  </a:lnTo>
                  <a:lnTo>
                    <a:pt x="453771" y="368"/>
                  </a:lnTo>
                  <a:lnTo>
                    <a:pt x="448919" y="5473"/>
                  </a:lnTo>
                  <a:lnTo>
                    <a:pt x="449237" y="17741"/>
                  </a:lnTo>
                  <a:lnTo>
                    <a:pt x="454329" y="22593"/>
                  </a:lnTo>
                  <a:lnTo>
                    <a:pt x="468299" y="22237"/>
                  </a:lnTo>
                  <a:lnTo>
                    <a:pt x="468020" y="22225"/>
                  </a:lnTo>
                  <a:lnTo>
                    <a:pt x="512203" y="22225"/>
                  </a:lnTo>
                  <a:lnTo>
                    <a:pt x="515200" y="19646"/>
                  </a:lnTo>
                  <a:lnTo>
                    <a:pt x="516140" y="7404"/>
                  </a:lnTo>
                  <a:close/>
                </a:path>
                <a:path w="2056765" h="1051559">
                  <a:moveTo>
                    <a:pt x="590067" y="914946"/>
                  </a:moveTo>
                  <a:lnTo>
                    <a:pt x="587629" y="905471"/>
                  </a:lnTo>
                  <a:lnTo>
                    <a:pt x="587578" y="905243"/>
                  </a:lnTo>
                  <a:lnTo>
                    <a:pt x="587019" y="903058"/>
                  </a:lnTo>
                  <a:lnTo>
                    <a:pt x="580961" y="899490"/>
                  </a:lnTo>
                  <a:lnTo>
                    <a:pt x="558215" y="905332"/>
                  </a:lnTo>
                  <a:lnTo>
                    <a:pt x="526453" y="910183"/>
                  </a:lnTo>
                  <a:lnTo>
                    <a:pt x="522287" y="915847"/>
                  </a:lnTo>
                  <a:lnTo>
                    <a:pt x="524141" y="927976"/>
                  </a:lnTo>
                  <a:lnTo>
                    <a:pt x="529805" y="932154"/>
                  </a:lnTo>
                  <a:lnTo>
                    <a:pt x="562673" y="927138"/>
                  </a:lnTo>
                  <a:lnTo>
                    <a:pt x="586486" y="921004"/>
                  </a:lnTo>
                  <a:lnTo>
                    <a:pt x="590067" y="914946"/>
                  </a:lnTo>
                  <a:close/>
                </a:path>
                <a:path w="2056765" h="1051559">
                  <a:moveTo>
                    <a:pt x="604202" y="25323"/>
                  </a:moveTo>
                  <a:lnTo>
                    <a:pt x="600621" y="19265"/>
                  </a:lnTo>
                  <a:lnTo>
                    <a:pt x="562673" y="9512"/>
                  </a:lnTo>
                  <a:lnTo>
                    <a:pt x="544233" y="6692"/>
                  </a:lnTo>
                  <a:lnTo>
                    <a:pt x="538556" y="10858"/>
                  </a:lnTo>
                  <a:lnTo>
                    <a:pt x="536714" y="22999"/>
                  </a:lnTo>
                  <a:lnTo>
                    <a:pt x="540880" y="28663"/>
                  </a:lnTo>
                  <a:lnTo>
                    <a:pt x="558215" y="31305"/>
                  </a:lnTo>
                  <a:lnTo>
                    <a:pt x="595083" y="40792"/>
                  </a:lnTo>
                  <a:lnTo>
                    <a:pt x="601141" y="37211"/>
                  </a:lnTo>
                  <a:lnTo>
                    <a:pt x="602640" y="31394"/>
                  </a:lnTo>
                  <a:lnTo>
                    <a:pt x="602691" y="31178"/>
                  </a:lnTo>
                  <a:lnTo>
                    <a:pt x="604202" y="25323"/>
                  </a:lnTo>
                  <a:close/>
                </a:path>
                <a:path w="2056765" h="1051559">
                  <a:moveTo>
                    <a:pt x="674103" y="882992"/>
                  </a:moveTo>
                  <a:lnTo>
                    <a:pt x="672452" y="879576"/>
                  </a:lnTo>
                  <a:lnTo>
                    <a:pt x="672249" y="879157"/>
                  </a:lnTo>
                  <a:lnTo>
                    <a:pt x="668769" y="871943"/>
                  </a:lnTo>
                  <a:lnTo>
                    <a:pt x="662127" y="869619"/>
                  </a:lnTo>
                  <a:lnTo>
                    <a:pt x="641934" y="879348"/>
                  </a:lnTo>
                  <a:lnTo>
                    <a:pt x="610743" y="890765"/>
                  </a:lnTo>
                  <a:lnTo>
                    <a:pt x="607783" y="897140"/>
                  </a:lnTo>
                  <a:lnTo>
                    <a:pt x="612000" y="908672"/>
                  </a:lnTo>
                  <a:lnTo>
                    <a:pt x="618388" y="911631"/>
                  </a:lnTo>
                  <a:lnTo>
                    <a:pt x="650595" y="899845"/>
                  </a:lnTo>
                  <a:lnTo>
                    <a:pt x="671779" y="889635"/>
                  </a:lnTo>
                  <a:lnTo>
                    <a:pt x="674103" y="882992"/>
                  </a:lnTo>
                  <a:close/>
                </a:path>
                <a:path w="2056765" h="1051559">
                  <a:moveTo>
                    <a:pt x="687247" y="59982"/>
                  </a:moveTo>
                  <a:lnTo>
                    <a:pt x="686219" y="57061"/>
                  </a:lnTo>
                  <a:lnTo>
                    <a:pt x="684923" y="53340"/>
                  </a:lnTo>
                  <a:lnTo>
                    <a:pt x="650595" y="36804"/>
                  </a:lnTo>
                  <a:lnTo>
                    <a:pt x="632079" y="30022"/>
                  </a:lnTo>
                  <a:lnTo>
                    <a:pt x="625703" y="32981"/>
                  </a:lnTo>
                  <a:lnTo>
                    <a:pt x="621487" y="44513"/>
                  </a:lnTo>
                  <a:lnTo>
                    <a:pt x="624446" y="50901"/>
                  </a:lnTo>
                  <a:lnTo>
                    <a:pt x="641934" y="57302"/>
                  </a:lnTo>
                  <a:lnTo>
                    <a:pt x="642327" y="57480"/>
                  </a:lnTo>
                  <a:lnTo>
                    <a:pt x="675271" y="73355"/>
                  </a:lnTo>
                  <a:lnTo>
                    <a:pt x="681913" y="71031"/>
                  </a:lnTo>
                  <a:lnTo>
                    <a:pt x="687247" y="59982"/>
                  </a:lnTo>
                  <a:close/>
                </a:path>
                <a:path w="2056765" h="1051559">
                  <a:moveTo>
                    <a:pt x="750328" y="835367"/>
                  </a:moveTo>
                  <a:lnTo>
                    <a:pt x="742975" y="825538"/>
                  </a:lnTo>
                  <a:lnTo>
                    <a:pt x="736015" y="824534"/>
                  </a:lnTo>
                  <a:lnTo>
                    <a:pt x="717702" y="838212"/>
                  </a:lnTo>
                  <a:lnTo>
                    <a:pt x="717169" y="838542"/>
                  </a:lnTo>
                  <a:lnTo>
                    <a:pt x="689673" y="855243"/>
                  </a:lnTo>
                  <a:lnTo>
                    <a:pt x="688009" y="862076"/>
                  </a:lnTo>
                  <a:lnTo>
                    <a:pt x="694385" y="872566"/>
                  </a:lnTo>
                  <a:lnTo>
                    <a:pt x="701217" y="874242"/>
                  </a:lnTo>
                  <a:lnTo>
                    <a:pt x="730161" y="856653"/>
                  </a:lnTo>
                  <a:lnTo>
                    <a:pt x="749325" y="842327"/>
                  </a:lnTo>
                  <a:lnTo>
                    <a:pt x="749947" y="837946"/>
                  </a:lnTo>
                  <a:lnTo>
                    <a:pt x="750328" y="835367"/>
                  </a:lnTo>
                  <a:close/>
                </a:path>
                <a:path w="2056765" h="1051559">
                  <a:moveTo>
                    <a:pt x="762012" y="110020"/>
                  </a:moveTo>
                  <a:lnTo>
                    <a:pt x="761009" y="103047"/>
                  </a:lnTo>
                  <a:lnTo>
                    <a:pt x="754380" y="98107"/>
                  </a:lnTo>
                  <a:lnTo>
                    <a:pt x="730161" y="79984"/>
                  </a:lnTo>
                  <a:lnTo>
                    <a:pt x="713689" y="69977"/>
                  </a:lnTo>
                  <a:lnTo>
                    <a:pt x="706843" y="71640"/>
                  </a:lnTo>
                  <a:lnTo>
                    <a:pt x="700481" y="82130"/>
                  </a:lnTo>
                  <a:lnTo>
                    <a:pt x="702144" y="88976"/>
                  </a:lnTo>
                  <a:lnTo>
                    <a:pt x="717702" y="98425"/>
                  </a:lnTo>
                  <a:lnTo>
                    <a:pt x="718070" y="98704"/>
                  </a:lnTo>
                  <a:lnTo>
                    <a:pt x="747699" y="120853"/>
                  </a:lnTo>
                  <a:lnTo>
                    <a:pt x="754659" y="119849"/>
                  </a:lnTo>
                  <a:lnTo>
                    <a:pt x="762012" y="110020"/>
                  </a:lnTo>
                  <a:close/>
                </a:path>
                <a:path w="2056765" h="1051559">
                  <a:moveTo>
                    <a:pt x="816279" y="780973"/>
                  </a:moveTo>
                  <a:lnTo>
                    <a:pt x="815936" y="773950"/>
                  </a:lnTo>
                  <a:lnTo>
                    <a:pt x="806856" y="765695"/>
                  </a:lnTo>
                  <a:lnTo>
                    <a:pt x="799833" y="766025"/>
                  </a:lnTo>
                  <a:lnTo>
                    <a:pt x="783717" y="783755"/>
                  </a:lnTo>
                  <a:lnTo>
                    <a:pt x="783297" y="784136"/>
                  </a:lnTo>
                  <a:lnTo>
                    <a:pt x="760247" y="805078"/>
                  </a:lnTo>
                  <a:lnTo>
                    <a:pt x="759917" y="812101"/>
                  </a:lnTo>
                  <a:lnTo>
                    <a:pt x="768172" y="821194"/>
                  </a:lnTo>
                  <a:lnTo>
                    <a:pt x="775195" y="821524"/>
                  </a:lnTo>
                  <a:lnTo>
                    <a:pt x="799465" y="799477"/>
                  </a:lnTo>
                  <a:lnTo>
                    <a:pt x="814082" y="783386"/>
                  </a:lnTo>
                  <a:lnTo>
                    <a:pt x="816279" y="780973"/>
                  </a:lnTo>
                  <a:close/>
                </a:path>
                <a:path w="2056765" h="1051559">
                  <a:moveTo>
                    <a:pt x="826084" y="166458"/>
                  </a:moveTo>
                  <a:lnTo>
                    <a:pt x="813396" y="152501"/>
                  </a:lnTo>
                  <a:lnTo>
                    <a:pt x="799465" y="137160"/>
                  </a:lnTo>
                  <a:lnTo>
                    <a:pt x="786003" y="124929"/>
                  </a:lnTo>
                  <a:lnTo>
                    <a:pt x="778967" y="125260"/>
                  </a:lnTo>
                  <a:lnTo>
                    <a:pt x="770712" y="134353"/>
                  </a:lnTo>
                  <a:lnTo>
                    <a:pt x="771055" y="141376"/>
                  </a:lnTo>
                  <a:lnTo>
                    <a:pt x="783729" y="152895"/>
                  </a:lnTo>
                  <a:lnTo>
                    <a:pt x="784047" y="153250"/>
                  </a:lnTo>
                  <a:lnTo>
                    <a:pt x="809637" y="181406"/>
                  </a:lnTo>
                  <a:lnTo>
                    <a:pt x="816673" y="181749"/>
                  </a:lnTo>
                  <a:lnTo>
                    <a:pt x="825754" y="173494"/>
                  </a:lnTo>
                  <a:lnTo>
                    <a:pt x="826084" y="166458"/>
                  </a:lnTo>
                  <a:close/>
                </a:path>
                <a:path w="2056765" h="1051559">
                  <a:moveTo>
                    <a:pt x="870178" y="707885"/>
                  </a:moveTo>
                  <a:lnTo>
                    <a:pt x="868514" y="701040"/>
                  </a:lnTo>
                  <a:lnTo>
                    <a:pt x="858024" y="694677"/>
                  </a:lnTo>
                  <a:lnTo>
                    <a:pt x="851192" y="696341"/>
                  </a:lnTo>
                  <a:lnTo>
                    <a:pt x="838200" y="717727"/>
                  </a:lnTo>
                  <a:lnTo>
                    <a:pt x="837857" y="718172"/>
                  </a:lnTo>
                  <a:lnTo>
                    <a:pt x="819848" y="742251"/>
                  </a:lnTo>
                  <a:lnTo>
                    <a:pt x="820851" y="749223"/>
                  </a:lnTo>
                  <a:lnTo>
                    <a:pt x="830681" y="756577"/>
                  </a:lnTo>
                  <a:lnTo>
                    <a:pt x="837653" y="755573"/>
                  </a:lnTo>
                  <a:lnTo>
                    <a:pt x="856640" y="730173"/>
                  </a:lnTo>
                  <a:lnTo>
                    <a:pt x="864463" y="717296"/>
                  </a:lnTo>
                  <a:lnTo>
                    <a:pt x="870178" y="707885"/>
                  </a:lnTo>
                  <a:close/>
                </a:path>
                <a:path w="2056765" h="1051559">
                  <a:moveTo>
                    <a:pt x="877760" y="241236"/>
                  </a:moveTo>
                  <a:lnTo>
                    <a:pt x="863930" y="218465"/>
                  </a:lnTo>
                  <a:lnTo>
                    <a:pt x="856640" y="206463"/>
                  </a:lnTo>
                  <a:lnTo>
                    <a:pt x="846391" y="192760"/>
                  </a:lnTo>
                  <a:lnTo>
                    <a:pt x="839419" y="191757"/>
                  </a:lnTo>
                  <a:lnTo>
                    <a:pt x="829589" y="199110"/>
                  </a:lnTo>
                  <a:lnTo>
                    <a:pt x="828586" y="206070"/>
                  </a:lnTo>
                  <a:lnTo>
                    <a:pt x="838200" y="218922"/>
                  </a:lnTo>
                  <a:lnTo>
                    <a:pt x="838466" y="219354"/>
                  </a:lnTo>
                  <a:lnTo>
                    <a:pt x="858761" y="252768"/>
                  </a:lnTo>
                  <a:lnTo>
                    <a:pt x="865606" y="254444"/>
                  </a:lnTo>
                  <a:lnTo>
                    <a:pt x="876096" y="248069"/>
                  </a:lnTo>
                  <a:lnTo>
                    <a:pt x="877760" y="241236"/>
                  </a:lnTo>
                  <a:close/>
                </a:path>
                <a:path w="2056765" h="1051559">
                  <a:moveTo>
                    <a:pt x="908939" y="625703"/>
                  </a:moveTo>
                  <a:lnTo>
                    <a:pt x="905979" y="619328"/>
                  </a:lnTo>
                  <a:lnTo>
                    <a:pt x="894448" y="615099"/>
                  </a:lnTo>
                  <a:lnTo>
                    <a:pt x="888072" y="618070"/>
                  </a:lnTo>
                  <a:lnTo>
                    <a:pt x="879322" y="641959"/>
                  </a:lnTo>
                  <a:lnTo>
                    <a:pt x="879081" y="642467"/>
                  </a:lnTo>
                  <a:lnTo>
                    <a:pt x="866216" y="669163"/>
                  </a:lnTo>
                  <a:lnTo>
                    <a:pt x="868540" y="675805"/>
                  </a:lnTo>
                  <a:lnTo>
                    <a:pt x="879602" y="681126"/>
                  </a:lnTo>
                  <a:lnTo>
                    <a:pt x="886244" y="678802"/>
                  </a:lnTo>
                  <a:lnTo>
                    <a:pt x="899820" y="650621"/>
                  </a:lnTo>
                  <a:lnTo>
                    <a:pt x="903173" y="641464"/>
                  </a:lnTo>
                  <a:lnTo>
                    <a:pt x="908939" y="625703"/>
                  </a:lnTo>
                  <a:close/>
                </a:path>
                <a:path w="2056765" h="1051559">
                  <a:moveTo>
                    <a:pt x="913803" y="491274"/>
                  </a:moveTo>
                  <a:lnTo>
                    <a:pt x="913790" y="491566"/>
                  </a:lnTo>
                  <a:lnTo>
                    <a:pt x="913803" y="491274"/>
                  </a:lnTo>
                  <a:close/>
                </a:path>
                <a:path w="2056765" h="1051559">
                  <a:moveTo>
                    <a:pt x="913955" y="324637"/>
                  </a:moveTo>
                  <a:lnTo>
                    <a:pt x="902804" y="294182"/>
                  </a:lnTo>
                  <a:lnTo>
                    <a:pt x="899820" y="286029"/>
                  </a:lnTo>
                  <a:lnTo>
                    <a:pt x="892581" y="270979"/>
                  </a:lnTo>
                  <a:lnTo>
                    <a:pt x="885939" y="268655"/>
                  </a:lnTo>
                  <a:lnTo>
                    <a:pt x="874877" y="273989"/>
                  </a:lnTo>
                  <a:lnTo>
                    <a:pt x="872553" y="280631"/>
                  </a:lnTo>
                  <a:lnTo>
                    <a:pt x="879322" y="294690"/>
                  </a:lnTo>
                  <a:lnTo>
                    <a:pt x="879500" y="295186"/>
                  </a:lnTo>
                  <a:lnTo>
                    <a:pt x="893089" y="332282"/>
                  </a:lnTo>
                  <a:lnTo>
                    <a:pt x="899464" y="335241"/>
                  </a:lnTo>
                  <a:lnTo>
                    <a:pt x="910996" y="331025"/>
                  </a:lnTo>
                  <a:lnTo>
                    <a:pt x="913955" y="324637"/>
                  </a:lnTo>
                  <a:close/>
                </a:path>
                <a:path w="2056765" h="1051559">
                  <a:moveTo>
                    <a:pt x="930960" y="537514"/>
                  </a:moveTo>
                  <a:lnTo>
                    <a:pt x="926795" y="531850"/>
                  </a:lnTo>
                  <a:lnTo>
                    <a:pt x="914654" y="529996"/>
                  </a:lnTo>
                  <a:lnTo>
                    <a:pt x="908989" y="534162"/>
                  </a:lnTo>
                  <a:lnTo>
                    <a:pt x="905319" y="558228"/>
                  </a:lnTo>
                  <a:lnTo>
                    <a:pt x="905167" y="558787"/>
                  </a:lnTo>
                  <a:lnTo>
                    <a:pt x="897534" y="588505"/>
                  </a:lnTo>
                  <a:lnTo>
                    <a:pt x="901115" y="594563"/>
                  </a:lnTo>
                  <a:lnTo>
                    <a:pt x="913003" y="597623"/>
                  </a:lnTo>
                  <a:lnTo>
                    <a:pt x="919060" y="594042"/>
                  </a:lnTo>
                  <a:lnTo>
                    <a:pt x="927112" y="562686"/>
                  </a:lnTo>
                  <a:lnTo>
                    <a:pt x="927874" y="557695"/>
                  </a:lnTo>
                  <a:lnTo>
                    <a:pt x="930960" y="537514"/>
                  </a:lnTo>
                  <a:close/>
                </a:path>
                <a:path w="2056765" h="1051559">
                  <a:moveTo>
                    <a:pt x="933157" y="413550"/>
                  </a:moveTo>
                  <a:lnTo>
                    <a:pt x="927709" y="377850"/>
                  </a:lnTo>
                  <a:lnTo>
                    <a:pt x="927112" y="373951"/>
                  </a:lnTo>
                  <a:lnTo>
                    <a:pt x="922693" y="356730"/>
                  </a:lnTo>
                  <a:lnTo>
                    <a:pt x="916635" y="353148"/>
                  </a:lnTo>
                  <a:lnTo>
                    <a:pt x="904748" y="356209"/>
                  </a:lnTo>
                  <a:lnTo>
                    <a:pt x="901166" y="362267"/>
                  </a:lnTo>
                  <a:lnTo>
                    <a:pt x="905319" y="378409"/>
                  </a:lnTo>
                  <a:lnTo>
                    <a:pt x="905395" y="378942"/>
                  </a:lnTo>
                  <a:lnTo>
                    <a:pt x="911186" y="416902"/>
                  </a:lnTo>
                  <a:lnTo>
                    <a:pt x="916863" y="421068"/>
                  </a:lnTo>
                  <a:lnTo>
                    <a:pt x="928992" y="419214"/>
                  </a:lnTo>
                  <a:lnTo>
                    <a:pt x="933157" y="413550"/>
                  </a:lnTo>
                  <a:close/>
                </a:path>
                <a:path w="2056765" h="1051559">
                  <a:moveTo>
                    <a:pt x="936612" y="468045"/>
                  </a:moveTo>
                  <a:lnTo>
                    <a:pt x="936078" y="446976"/>
                  </a:lnTo>
                  <a:lnTo>
                    <a:pt x="930986" y="442137"/>
                  </a:lnTo>
                  <a:lnTo>
                    <a:pt x="918705" y="442442"/>
                  </a:lnTo>
                  <a:lnTo>
                    <a:pt x="913866" y="447535"/>
                  </a:lnTo>
                  <a:lnTo>
                    <a:pt x="914387" y="468325"/>
                  </a:lnTo>
                  <a:lnTo>
                    <a:pt x="914400" y="468045"/>
                  </a:lnTo>
                  <a:lnTo>
                    <a:pt x="914400" y="468604"/>
                  </a:lnTo>
                  <a:lnTo>
                    <a:pt x="914387" y="468325"/>
                  </a:lnTo>
                  <a:lnTo>
                    <a:pt x="914374" y="468604"/>
                  </a:lnTo>
                  <a:lnTo>
                    <a:pt x="913803" y="491274"/>
                  </a:lnTo>
                  <a:lnTo>
                    <a:pt x="913828" y="491007"/>
                  </a:lnTo>
                  <a:lnTo>
                    <a:pt x="913803" y="491566"/>
                  </a:lnTo>
                  <a:lnTo>
                    <a:pt x="913726" y="492404"/>
                  </a:lnTo>
                  <a:lnTo>
                    <a:pt x="912914" y="503097"/>
                  </a:lnTo>
                  <a:lnTo>
                    <a:pt x="917498" y="508431"/>
                  </a:lnTo>
                  <a:lnTo>
                    <a:pt x="929728" y="509358"/>
                  </a:lnTo>
                  <a:lnTo>
                    <a:pt x="935075" y="504774"/>
                  </a:lnTo>
                  <a:lnTo>
                    <a:pt x="936015" y="492404"/>
                  </a:lnTo>
                  <a:lnTo>
                    <a:pt x="936040" y="491007"/>
                  </a:lnTo>
                  <a:lnTo>
                    <a:pt x="936612" y="468604"/>
                  </a:lnTo>
                  <a:lnTo>
                    <a:pt x="936612" y="468045"/>
                  </a:lnTo>
                  <a:close/>
                </a:path>
                <a:path w="2056765" h="1051559">
                  <a:moveTo>
                    <a:pt x="1184046" y="929005"/>
                  </a:moveTo>
                  <a:lnTo>
                    <a:pt x="1184033" y="928497"/>
                  </a:lnTo>
                  <a:lnTo>
                    <a:pt x="1183932" y="928852"/>
                  </a:lnTo>
                  <a:lnTo>
                    <a:pt x="1183894" y="929297"/>
                  </a:lnTo>
                  <a:lnTo>
                    <a:pt x="1184046" y="929005"/>
                  </a:lnTo>
                  <a:close/>
                </a:path>
                <a:path w="2056765" h="1051559">
                  <a:moveTo>
                    <a:pt x="1212380" y="902868"/>
                  </a:moveTo>
                  <a:lnTo>
                    <a:pt x="1207185" y="891743"/>
                  </a:lnTo>
                  <a:lnTo>
                    <a:pt x="1200569" y="889342"/>
                  </a:lnTo>
                  <a:lnTo>
                    <a:pt x="1193228" y="892771"/>
                  </a:lnTo>
                  <a:lnTo>
                    <a:pt x="1163002" y="921283"/>
                  </a:lnTo>
                  <a:lnTo>
                    <a:pt x="1161745" y="931138"/>
                  </a:lnTo>
                  <a:lnTo>
                    <a:pt x="1164780" y="942555"/>
                  </a:lnTo>
                  <a:lnTo>
                    <a:pt x="1170863" y="946086"/>
                  </a:lnTo>
                  <a:lnTo>
                    <a:pt x="1182725" y="942924"/>
                  </a:lnTo>
                  <a:lnTo>
                    <a:pt x="1186256" y="936840"/>
                  </a:lnTo>
                  <a:lnTo>
                    <a:pt x="1184922" y="931799"/>
                  </a:lnTo>
                  <a:lnTo>
                    <a:pt x="1184338" y="929640"/>
                  </a:lnTo>
                  <a:lnTo>
                    <a:pt x="1184313" y="929830"/>
                  </a:lnTo>
                  <a:lnTo>
                    <a:pt x="1184249" y="929297"/>
                  </a:lnTo>
                  <a:lnTo>
                    <a:pt x="1184135" y="928852"/>
                  </a:lnTo>
                  <a:lnTo>
                    <a:pt x="1184021" y="931138"/>
                  </a:lnTo>
                  <a:lnTo>
                    <a:pt x="1184059" y="931799"/>
                  </a:lnTo>
                  <a:lnTo>
                    <a:pt x="1183932" y="929830"/>
                  </a:lnTo>
                  <a:lnTo>
                    <a:pt x="1183894" y="929297"/>
                  </a:lnTo>
                  <a:lnTo>
                    <a:pt x="1183881" y="929005"/>
                  </a:lnTo>
                  <a:lnTo>
                    <a:pt x="1183779" y="929297"/>
                  </a:lnTo>
                  <a:lnTo>
                    <a:pt x="1183779" y="927531"/>
                  </a:lnTo>
                  <a:lnTo>
                    <a:pt x="1183881" y="929005"/>
                  </a:lnTo>
                  <a:lnTo>
                    <a:pt x="1183932" y="928852"/>
                  </a:lnTo>
                  <a:lnTo>
                    <a:pt x="1183919" y="928065"/>
                  </a:lnTo>
                  <a:lnTo>
                    <a:pt x="1184033" y="928497"/>
                  </a:lnTo>
                  <a:lnTo>
                    <a:pt x="1184173" y="928065"/>
                  </a:lnTo>
                  <a:lnTo>
                    <a:pt x="1184135" y="928852"/>
                  </a:lnTo>
                  <a:lnTo>
                    <a:pt x="1184300" y="928522"/>
                  </a:lnTo>
                  <a:lnTo>
                    <a:pt x="1184249" y="929297"/>
                  </a:lnTo>
                  <a:lnTo>
                    <a:pt x="1184338" y="929640"/>
                  </a:lnTo>
                  <a:lnTo>
                    <a:pt x="1184541" y="928065"/>
                  </a:lnTo>
                  <a:lnTo>
                    <a:pt x="1185329" y="926566"/>
                  </a:lnTo>
                  <a:lnTo>
                    <a:pt x="1185887" y="925499"/>
                  </a:lnTo>
                  <a:lnTo>
                    <a:pt x="1187081" y="924204"/>
                  </a:lnTo>
                  <a:lnTo>
                    <a:pt x="1188796" y="922350"/>
                  </a:lnTo>
                  <a:lnTo>
                    <a:pt x="1189342" y="921753"/>
                  </a:lnTo>
                  <a:lnTo>
                    <a:pt x="1190320" y="921016"/>
                  </a:lnTo>
                  <a:lnTo>
                    <a:pt x="1194777" y="917638"/>
                  </a:lnTo>
                  <a:lnTo>
                    <a:pt x="1195235" y="917295"/>
                  </a:lnTo>
                  <a:lnTo>
                    <a:pt x="1195946" y="916876"/>
                  </a:lnTo>
                  <a:lnTo>
                    <a:pt x="1203159" y="912710"/>
                  </a:lnTo>
                  <a:lnTo>
                    <a:pt x="1203502" y="912507"/>
                  </a:lnTo>
                  <a:lnTo>
                    <a:pt x="1204036" y="912253"/>
                  </a:lnTo>
                  <a:lnTo>
                    <a:pt x="1209979" y="909485"/>
                  </a:lnTo>
                  <a:lnTo>
                    <a:pt x="1212380" y="902868"/>
                  </a:lnTo>
                  <a:close/>
                </a:path>
                <a:path w="2056765" h="1051559">
                  <a:moveTo>
                    <a:pt x="1218323" y="953008"/>
                  </a:moveTo>
                  <a:lnTo>
                    <a:pt x="1218069" y="952893"/>
                  </a:lnTo>
                  <a:lnTo>
                    <a:pt x="1218323" y="953008"/>
                  </a:lnTo>
                  <a:close/>
                </a:path>
                <a:path w="2056765" h="1051559">
                  <a:moveTo>
                    <a:pt x="1231734" y="957948"/>
                  </a:moveTo>
                  <a:lnTo>
                    <a:pt x="1231531" y="957872"/>
                  </a:lnTo>
                  <a:lnTo>
                    <a:pt x="1231734" y="957948"/>
                  </a:lnTo>
                  <a:close/>
                </a:path>
                <a:path w="2056765" h="1051559">
                  <a:moveTo>
                    <a:pt x="1247140" y="962825"/>
                  </a:moveTo>
                  <a:lnTo>
                    <a:pt x="1246962" y="962774"/>
                  </a:lnTo>
                  <a:lnTo>
                    <a:pt x="1247140" y="962825"/>
                  </a:lnTo>
                  <a:close/>
                </a:path>
                <a:path w="2056765" h="1051559">
                  <a:moveTo>
                    <a:pt x="1262138" y="972146"/>
                  </a:moveTo>
                  <a:lnTo>
                    <a:pt x="1258671" y="966025"/>
                  </a:lnTo>
                  <a:lnTo>
                    <a:pt x="1247343" y="962888"/>
                  </a:lnTo>
                  <a:lnTo>
                    <a:pt x="1246936" y="962774"/>
                  </a:lnTo>
                  <a:lnTo>
                    <a:pt x="1232014" y="958037"/>
                  </a:lnTo>
                  <a:lnTo>
                    <a:pt x="1231734" y="957961"/>
                  </a:lnTo>
                  <a:lnTo>
                    <a:pt x="1231493" y="957872"/>
                  </a:lnTo>
                  <a:lnTo>
                    <a:pt x="1218692" y="953135"/>
                  </a:lnTo>
                  <a:lnTo>
                    <a:pt x="1218323" y="953008"/>
                  </a:lnTo>
                  <a:lnTo>
                    <a:pt x="1218628" y="953135"/>
                  </a:lnTo>
                  <a:lnTo>
                    <a:pt x="1218031" y="952893"/>
                  </a:lnTo>
                  <a:lnTo>
                    <a:pt x="1206652" y="947902"/>
                  </a:lnTo>
                  <a:lnTo>
                    <a:pt x="1200111" y="950468"/>
                  </a:lnTo>
                  <a:lnTo>
                    <a:pt x="1195197" y="961720"/>
                  </a:lnTo>
                  <a:lnTo>
                    <a:pt x="1240802" y="984135"/>
                  </a:lnTo>
                  <a:lnTo>
                    <a:pt x="1252740" y="987437"/>
                  </a:lnTo>
                  <a:lnTo>
                    <a:pt x="1258862" y="983970"/>
                  </a:lnTo>
                  <a:lnTo>
                    <a:pt x="1262138" y="972146"/>
                  </a:lnTo>
                  <a:close/>
                </a:path>
                <a:path w="2056765" h="1051559">
                  <a:moveTo>
                    <a:pt x="1296403" y="878547"/>
                  </a:moveTo>
                  <a:lnTo>
                    <a:pt x="1293685" y="866584"/>
                  </a:lnTo>
                  <a:lnTo>
                    <a:pt x="1287729" y="862838"/>
                  </a:lnTo>
                  <a:lnTo>
                    <a:pt x="1271181" y="866597"/>
                  </a:lnTo>
                  <a:lnTo>
                    <a:pt x="1252093" y="871486"/>
                  </a:lnTo>
                  <a:lnTo>
                    <a:pt x="1232204" y="877265"/>
                  </a:lnTo>
                  <a:lnTo>
                    <a:pt x="1228826" y="883424"/>
                  </a:lnTo>
                  <a:lnTo>
                    <a:pt x="1232242" y="895223"/>
                  </a:lnTo>
                  <a:lnTo>
                    <a:pt x="1238415" y="898601"/>
                  </a:lnTo>
                  <a:lnTo>
                    <a:pt x="1257795" y="892975"/>
                  </a:lnTo>
                  <a:lnTo>
                    <a:pt x="1276273" y="888238"/>
                  </a:lnTo>
                  <a:lnTo>
                    <a:pt x="1292656" y="884504"/>
                  </a:lnTo>
                  <a:lnTo>
                    <a:pt x="1296403" y="878547"/>
                  </a:lnTo>
                  <a:close/>
                </a:path>
                <a:path w="2056765" h="1051559">
                  <a:moveTo>
                    <a:pt x="1327086" y="981316"/>
                  </a:moveTo>
                  <a:lnTo>
                    <a:pt x="1326946" y="981290"/>
                  </a:lnTo>
                  <a:lnTo>
                    <a:pt x="1327086" y="981316"/>
                  </a:lnTo>
                  <a:close/>
                </a:path>
                <a:path w="2056765" h="1051559">
                  <a:moveTo>
                    <a:pt x="1348562" y="990168"/>
                  </a:moveTo>
                  <a:lnTo>
                    <a:pt x="1344536" y="984402"/>
                  </a:lnTo>
                  <a:lnTo>
                    <a:pt x="1326934" y="981290"/>
                  </a:lnTo>
                  <a:lnTo>
                    <a:pt x="1304582" y="976896"/>
                  </a:lnTo>
                  <a:lnTo>
                    <a:pt x="1304455" y="976871"/>
                  </a:lnTo>
                  <a:lnTo>
                    <a:pt x="1304328" y="976845"/>
                  </a:lnTo>
                  <a:lnTo>
                    <a:pt x="1289316" y="973569"/>
                  </a:lnTo>
                  <a:lnTo>
                    <a:pt x="1283398" y="977366"/>
                  </a:lnTo>
                  <a:lnTo>
                    <a:pt x="1322959" y="1003147"/>
                  </a:lnTo>
                  <a:lnTo>
                    <a:pt x="1340662" y="1006284"/>
                  </a:lnTo>
                  <a:lnTo>
                    <a:pt x="1346428" y="1002258"/>
                  </a:lnTo>
                  <a:lnTo>
                    <a:pt x="1348562" y="990168"/>
                  </a:lnTo>
                  <a:close/>
                </a:path>
                <a:path w="2056765" h="1051559">
                  <a:moveTo>
                    <a:pt x="1383487" y="863142"/>
                  </a:moveTo>
                  <a:lnTo>
                    <a:pt x="1381658" y="851001"/>
                  </a:lnTo>
                  <a:lnTo>
                    <a:pt x="1375994" y="846823"/>
                  </a:lnTo>
                  <a:lnTo>
                    <a:pt x="1363954" y="848639"/>
                  </a:lnTo>
                  <a:lnTo>
                    <a:pt x="1338389" y="852893"/>
                  </a:lnTo>
                  <a:lnTo>
                    <a:pt x="1319707" y="856322"/>
                  </a:lnTo>
                  <a:lnTo>
                    <a:pt x="1315720" y="862114"/>
                  </a:lnTo>
                  <a:lnTo>
                    <a:pt x="1317942" y="874191"/>
                  </a:lnTo>
                  <a:lnTo>
                    <a:pt x="1323733" y="878179"/>
                  </a:lnTo>
                  <a:lnTo>
                    <a:pt x="1342136" y="874801"/>
                  </a:lnTo>
                  <a:lnTo>
                    <a:pt x="1367358" y="870610"/>
                  </a:lnTo>
                  <a:lnTo>
                    <a:pt x="1379308" y="868807"/>
                  </a:lnTo>
                  <a:lnTo>
                    <a:pt x="1383487" y="863142"/>
                  </a:lnTo>
                  <a:close/>
                </a:path>
                <a:path w="2056765" h="1051559">
                  <a:moveTo>
                    <a:pt x="1436268" y="1002931"/>
                  </a:moveTo>
                  <a:lnTo>
                    <a:pt x="1431988" y="997343"/>
                  </a:lnTo>
                  <a:lnTo>
                    <a:pt x="1404289" y="993686"/>
                  </a:lnTo>
                  <a:lnTo>
                    <a:pt x="1375943" y="989558"/>
                  </a:lnTo>
                  <a:lnTo>
                    <a:pt x="1370304" y="993775"/>
                  </a:lnTo>
                  <a:lnTo>
                    <a:pt x="1368539" y="1005916"/>
                  </a:lnTo>
                  <a:lnTo>
                    <a:pt x="1372743" y="1011555"/>
                  </a:lnTo>
                  <a:lnTo>
                    <a:pt x="1401305" y="1015707"/>
                  </a:lnTo>
                  <a:lnTo>
                    <a:pt x="1429080" y="1019378"/>
                  </a:lnTo>
                  <a:lnTo>
                    <a:pt x="1434655" y="1015098"/>
                  </a:lnTo>
                  <a:lnTo>
                    <a:pt x="1436268" y="1002931"/>
                  </a:lnTo>
                  <a:close/>
                </a:path>
                <a:path w="2056765" h="1051559">
                  <a:moveTo>
                    <a:pt x="1471422" y="851814"/>
                  </a:moveTo>
                  <a:lnTo>
                    <a:pt x="1470050" y="839622"/>
                  </a:lnTo>
                  <a:lnTo>
                    <a:pt x="1464538" y="835228"/>
                  </a:lnTo>
                  <a:lnTo>
                    <a:pt x="1449438" y="836942"/>
                  </a:lnTo>
                  <a:lnTo>
                    <a:pt x="1419529" y="840663"/>
                  </a:lnTo>
                  <a:lnTo>
                    <a:pt x="1407998" y="842238"/>
                  </a:lnTo>
                  <a:lnTo>
                    <a:pt x="1403743" y="847839"/>
                  </a:lnTo>
                  <a:lnTo>
                    <a:pt x="1405407" y="860005"/>
                  </a:lnTo>
                  <a:lnTo>
                    <a:pt x="1411008" y="864260"/>
                  </a:lnTo>
                  <a:lnTo>
                    <a:pt x="1422349" y="862711"/>
                  </a:lnTo>
                  <a:lnTo>
                    <a:pt x="1452016" y="859015"/>
                  </a:lnTo>
                  <a:lnTo>
                    <a:pt x="1467040" y="857313"/>
                  </a:lnTo>
                  <a:lnTo>
                    <a:pt x="1471422" y="851814"/>
                  </a:lnTo>
                  <a:close/>
                </a:path>
                <a:path w="2056765" h="1051559">
                  <a:moveTo>
                    <a:pt x="1524444" y="1012494"/>
                  </a:moveTo>
                  <a:lnTo>
                    <a:pt x="1519986" y="1007046"/>
                  </a:lnTo>
                  <a:lnTo>
                    <a:pt x="1494739" y="1004557"/>
                  </a:lnTo>
                  <a:lnTo>
                    <a:pt x="1463687" y="1001166"/>
                  </a:lnTo>
                  <a:lnTo>
                    <a:pt x="1458201" y="1005573"/>
                  </a:lnTo>
                  <a:lnTo>
                    <a:pt x="1456867" y="1017765"/>
                  </a:lnTo>
                  <a:lnTo>
                    <a:pt x="1461274" y="1023251"/>
                  </a:lnTo>
                  <a:lnTo>
                    <a:pt x="1492491" y="1026668"/>
                  </a:lnTo>
                  <a:lnTo>
                    <a:pt x="1517802" y="1029169"/>
                  </a:lnTo>
                  <a:lnTo>
                    <a:pt x="1523238" y="1024712"/>
                  </a:lnTo>
                  <a:lnTo>
                    <a:pt x="1524444" y="1012494"/>
                  </a:lnTo>
                  <a:close/>
                </a:path>
                <a:path w="2056765" h="1051559">
                  <a:moveTo>
                    <a:pt x="1559725" y="843178"/>
                  </a:moveTo>
                  <a:lnTo>
                    <a:pt x="1558696" y="830935"/>
                  </a:lnTo>
                  <a:lnTo>
                    <a:pt x="1553324" y="826401"/>
                  </a:lnTo>
                  <a:lnTo>
                    <a:pt x="1547202" y="826909"/>
                  </a:lnTo>
                  <a:lnTo>
                    <a:pt x="1496644" y="831773"/>
                  </a:lnTo>
                  <a:lnTo>
                    <a:pt x="1492211" y="837222"/>
                  </a:lnTo>
                  <a:lnTo>
                    <a:pt x="1493456" y="849439"/>
                  </a:lnTo>
                  <a:lnTo>
                    <a:pt x="1498917" y="853871"/>
                  </a:lnTo>
                  <a:lnTo>
                    <a:pt x="1515376" y="852182"/>
                  </a:lnTo>
                  <a:lnTo>
                    <a:pt x="1548968" y="849071"/>
                  </a:lnTo>
                  <a:lnTo>
                    <a:pt x="1555178" y="848550"/>
                  </a:lnTo>
                  <a:lnTo>
                    <a:pt x="1559725" y="843178"/>
                  </a:lnTo>
                  <a:close/>
                </a:path>
                <a:path w="2056765" h="1051559">
                  <a:moveTo>
                    <a:pt x="1612874" y="1019835"/>
                  </a:moveTo>
                  <a:lnTo>
                    <a:pt x="1608277" y="1014514"/>
                  </a:lnTo>
                  <a:lnTo>
                    <a:pt x="1596847" y="1013688"/>
                  </a:lnTo>
                  <a:lnTo>
                    <a:pt x="1561655" y="1010856"/>
                  </a:lnTo>
                  <a:lnTo>
                    <a:pt x="1551927" y="1009980"/>
                  </a:lnTo>
                  <a:lnTo>
                    <a:pt x="1546529" y="1014488"/>
                  </a:lnTo>
                  <a:lnTo>
                    <a:pt x="1545424" y="1026718"/>
                  </a:lnTo>
                  <a:lnTo>
                    <a:pt x="1549946" y="1032116"/>
                  </a:lnTo>
                  <a:lnTo>
                    <a:pt x="1559712" y="1032992"/>
                  </a:lnTo>
                  <a:lnTo>
                    <a:pt x="1606677" y="1036675"/>
                  </a:lnTo>
                  <a:lnTo>
                    <a:pt x="1611998" y="1032078"/>
                  </a:lnTo>
                  <a:lnTo>
                    <a:pt x="1612874" y="1019835"/>
                  </a:lnTo>
                  <a:close/>
                </a:path>
                <a:path w="2056765" h="1051559">
                  <a:moveTo>
                    <a:pt x="1648256" y="836663"/>
                  </a:moveTo>
                  <a:lnTo>
                    <a:pt x="1647482" y="824407"/>
                  </a:lnTo>
                  <a:lnTo>
                    <a:pt x="1642198" y="819759"/>
                  </a:lnTo>
                  <a:lnTo>
                    <a:pt x="1618195" y="821270"/>
                  </a:lnTo>
                  <a:lnTo>
                    <a:pt x="1585480" y="823734"/>
                  </a:lnTo>
                  <a:lnTo>
                    <a:pt x="1580896" y="829068"/>
                  </a:lnTo>
                  <a:lnTo>
                    <a:pt x="1581823" y="841311"/>
                  </a:lnTo>
                  <a:lnTo>
                    <a:pt x="1587157" y="845896"/>
                  </a:lnTo>
                  <a:lnTo>
                    <a:pt x="1619669" y="843445"/>
                  </a:lnTo>
                  <a:lnTo>
                    <a:pt x="1643608" y="841933"/>
                  </a:lnTo>
                  <a:lnTo>
                    <a:pt x="1648256" y="836663"/>
                  </a:lnTo>
                  <a:close/>
                </a:path>
                <a:path w="2056765" h="1051559">
                  <a:moveTo>
                    <a:pt x="1701533" y="1025423"/>
                  </a:moveTo>
                  <a:lnTo>
                    <a:pt x="1696859" y="1020152"/>
                  </a:lnTo>
                  <a:lnTo>
                    <a:pt x="1640243" y="1016736"/>
                  </a:lnTo>
                  <a:lnTo>
                    <a:pt x="1634972" y="1021410"/>
                  </a:lnTo>
                  <a:lnTo>
                    <a:pt x="1634236" y="1033653"/>
                  </a:lnTo>
                  <a:lnTo>
                    <a:pt x="1638896" y="1038923"/>
                  </a:lnTo>
                  <a:lnTo>
                    <a:pt x="1695526" y="1042339"/>
                  </a:lnTo>
                  <a:lnTo>
                    <a:pt x="1700784" y="1037678"/>
                  </a:lnTo>
                  <a:lnTo>
                    <a:pt x="1701533" y="1025423"/>
                  </a:lnTo>
                  <a:close/>
                </a:path>
                <a:path w="2056765" h="1051559">
                  <a:moveTo>
                    <a:pt x="1736928" y="831684"/>
                  </a:moveTo>
                  <a:lnTo>
                    <a:pt x="1736331" y="819429"/>
                  </a:lnTo>
                  <a:lnTo>
                    <a:pt x="1731124" y="814705"/>
                  </a:lnTo>
                  <a:lnTo>
                    <a:pt x="1693621" y="816508"/>
                  </a:lnTo>
                  <a:lnTo>
                    <a:pt x="1674317" y="817727"/>
                  </a:lnTo>
                  <a:lnTo>
                    <a:pt x="1669656" y="823010"/>
                  </a:lnTo>
                  <a:lnTo>
                    <a:pt x="1670431" y="835253"/>
                  </a:lnTo>
                  <a:lnTo>
                    <a:pt x="1675714" y="839901"/>
                  </a:lnTo>
                  <a:lnTo>
                    <a:pt x="1694802" y="838708"/>
                  </a:lnTo>
                  <a:lnTo>
                    <a:pt x="1732191" y="836891"/>
                  </a:lnTo>
                  <a:lnTo>
                    <a:pt x="1736928" y="831684"/>
                  </a:lnTo>
                  <a:close/>
                </a:path>
                <a:path w="2056765" h="1051559">
                  <a:moveTo>
                    <a:pt x="1790242" y="1029576"/>
                  </a:moveTo>
                  <a:lnTo>
                    <a:pt x="1785493" y="1024382"/>
                  </a:lnTo>
                  <a:lnTo>
                    <a:pt x="1728838" y="1021791"/>
                  </a:lnTo>
                  <a:lnTo>
                    <a:pt x="1723631" y="1026541"/>
                  </a:lnTo>
                  <a:lnTo>
                    <a:pt x="1723072" y="1038796"/>
                  </a:lnTo>
                  <a:lnTo>
                    <a:pt x="1727822" y="1043990"/>
                  </a:lnTo>
                  <a:lnTo>
                    <a:pt x="1784489" y="1046581"/>
                  </a:lnTo>
                  <a:lnTo>
                    <a:pt x="1789684" y="1041844"/>
                  </a:lnTo>
                  <a:lnTo>
                    <a:pt x="1790242" y="1029576"/>
                  </a:lnTo>
                  <a:close/>
                </a:path>
                <a:path w="2056765" h="1051559">
                  <a:moveTo>
                    <a:pt x="1825663" y="828141"/>
                  </a:moveTo>
                  <a:lnTo>
                    <a:pt x="1825244" y="815873"/>
                  </a:lnTo>
                  <a:lnTo>
                    <a:pt x="1820100" y="811072"/>
                  </a:lnTo>
                  <a:lnTo>
                    <a:pt x="1772983" y="812685"/>
                  </a:lnTo>
                  <a:lnTo>
                    <a:pt x="1763255" y="813155"/>
                  </a:lnTo>
                  <a:lnTo>
                    <a:pt x="1758530" y="818362"/>
                  </a:lnTo>
                  <a:lnTo>
                    <a:pt x="1759127" y="830618"/>
                  </a:lnTo>
                  <a:lnTo>
                    <a:pt x="1764334" y="835342"/>
                  </a:lnTo>
                  <a:lnTo>
                    <a:pt x="1773847" y="834885"/>
                  </a:lnTo>
                  <a:lnTo>
                    <a:pt x="1820862" y="833285"/>
                  </a:lnTo>
                  <a:lnTo>
                    <a:pt x="1825663" y="828141"/>
                  </a:lnTo>
                  <a:close/>
                </a:path>
                <a:path w="2056765" h="1051559">
                  <a:moveTo>
                    <a:pt x="1879015" y="1032370"/>
                  </a:moveTo>
                  <a:lnTo>
                    <a:pt x="1874202" y="1027239"/>
                  </a:lnTo>
                  <a:lnTo>
                    <a:pt x="1817497" y="1025436"/>
                  </a:lnTo>
                  <a:lnTo>
                    <a:pt x="1812366" y="1030249"/>
                  </a:lnTo>
                  <a:lnTo>
                    <a:pt x="1811985" y="1042517"/>
                  </a:lnTo>
                  <a:lnTo>
                    <a:pt x="1816798" y="1047648"/>
                  </a:lnTo>
                  <a:lnTo>
                    <a:pt x="1873491" y="1049451"/>
                  </a:lnTo>
                  <a:lnTo>
                    <a:pt x="1878622" y="1044638"/>
                  </a:lnTo>
                  <a:lnTo>
                    <a:pt x="1879015" y="1032370"/>
                  </a:lnTo>
                  <a:close/>
                </a:path>
                <a:path w="2056765" h="1051559">
                  <a:moveTo>
                    <a:pt x="1914448" y="825893"/>
                  </a:moveTo>
                  <a:lnTo>
                    <a:pt x="1914194" y="813612"/>
                  </a:lnTo>
                  <a:lnTo>
                    <a:pt x="1909114" y="808748"/>
                  </a:lnTo>
                  <a:lnTo>
                    <a:pt x="1852409" y="809917"/>
                  </a:lnTo>
                  <a:lnTo>
                    <a:pt x="1847532" y="814997"/>
                  </a:lnTo>
                  <a:lnTo>
                    <a:pt x="1847786" y="827265"/>
                  </a:lnTo>
                  <a:lnTo>
                    <a:pt x="1852866" y="832142"/>
                  </a:lnTo>
                  <a:lnTo>
                    <a:pt x="1909584" y="830961"/>
                  </a:lnTo>
                  <a:lnTo>
                    <a:pt x="1914448" y="825893"/>
                  </a:lnTo>
                  <a:close/>
                </a:path>
                <a:path w="2056765" h="1051559">
                  <a:moveTo>
                    <a:pt x="1967814" y="1033907"/>
                  </a:moveTo>
                  <a:lnTo>
                    <a:pt x="1962937" y="1028839"/>
                  </a:lnTo>
                  <a:lnTo>
                    <a:pt x="1906219" y="1027785"/>
                  </a:lnTo>
                  <a:lnTo>
                    <a:pt x="1901151" y="1032675"/>
                  </a:lnTo>
                  <a:lnTo>
                    <a:pt x="1900923" y="1044943"/>
                  </a:lnTo>
                  <a:lnTo>
                    <a:pt x="1905812" y="1050010"/>
                  </a:lnTo>
                  <a:lnTo>
                    <a:pt x="1962531" y="1051052"/>
                  </a:lnTo>
                  <a:lnTo>
                    <a:pt x="1967598" y="1046175"/>
                  </a:lnTo>
                  <a:lnTo>
                    <a:pt x="1967814" y="1033907"/>
                  </a:lnTo>
                  <a:close/>
                </a:path>
                <a:path w="2056765" h="1051559">
                  <a:moveTo>
                    <a:pt x="2003259" y="824852"/>
                  </a:moveTo>
                  <a:lnTo>
                    <a:pt x="2003171" y="812571"/>
                  </a:lnTo>
                  <a:lnTo>
                    <a:pt x="1998154" y="807643"/>
                  </a:lnTo>
                  <a:lnTo>
                    <a:pt x="1941436" y="808075"/>
                  </a:lnTo>
                  <a:lnTo>
                    <a:pt x="1936496" y="813079"/>
                  </a:lnTo>
                  <a:lnTo>
                    <a:pt x="1936584" y="825360"/>
                  </a:lnTo>
                  <a:lnTo>
                    <a:pt x="1941601" y="830300"/>
                  </a:lnTo>
                  <a:lnTo>
                    <a:pt x="1998319" y="829868"/>
                  </a:lnTo>
                  <a:lnTo>
                    <a:pt x="2003259" y="824852"/>
                  </a:lnTo>
                  <a:close/>
                </a:path>
                <a:path w="2056765" h="1051559">
                  <a:moveTo>
                    <a:pt x="2048992" y="812355"/>
                  </a:moveTo>
                  <a:lnTo>
                    <a:pt x="2044014" y="807389"/>
                  </a:lnTo>
                  <a:lnTo>
                    <a:pt x="2030412" y="807389"/>
                  </a:lnTo>
                  <a:lnTo>
                    <a:pt x="2025446" y="812355"/>
                  </a:lnTo>
                  <a:lnTo>
                    <a:pt x="2025446" y="824649"/>
                  </a:lnTo>
                  <a:lnTo>
                    <a:pt x="2030425" y="829614"/>
                  </a:lnTo>
                  <a:lnTo>
                    <a:pt x="2044026" y="829614"/>
                  </a:lnTo>
                  <a:lnTo>
                    <a:pt x="2048992" y="824649"/>
                  </a:lnTo>
                  <a:lnTo>
                    <a:pt x="2048992" y="812355"/>
                  </a:lnTo>
                  <a:close/>
                </a:path>
                <a:path w="2056765" h="1051559">
                  <a:moveTo>
                    <a:pt x="2056638" y="1034237"/>
                  </a:moveTo>
                  <a:lnTo>
                    <a:pt x="2051685" y="1029233"/>
                  </a:lnTo>
                  <a:lnTo>
                    <a:pt x="1994966" y="1028928"/>
                  </a:lnTo>
                  <a:lnTo>
                    <a:pt x="1989963" y="1033881"/>
                  </a:lnTo>
                  <a:lnTo>
                    <a:pt x="1989899" y="1046149"/>
                  </a:lnTo>
                  <a:lnTo>
                    <a:pt x="1994852" y="1051153"/>
                  </a:lnTo>
                  <a:lnTo>
                    <a:pt x="2051570" y="1051458"/>
                  </a:lnTo>
                  <a:lnTo>
                    <a:pt x="2056574" y="1046505"/>
                  </a:lnTo>
                  <a:lnTo>
                    <a:pt x="2056638" y="1034237"/>
                  </a:lnTo>
                  <a:close/>
                </a:path>
              </a:pathLst>
            </a:custGeom>
            <a:solidFill>
              <a:srgbClr val="DCE1DE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07381" y="4140366"/>
            <a:ext cx="781910" cy="242203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algn="ctr">
              <a:spcBef>
                <a:spcPts val="80"/>
              </a:spcBef>
            </a:pPr>
            <a:r>
              <a:rPr sz="737" spc="-6" dirty="0">
                <a:solidFill>
                  <a:srgbClr val="B89932"/>
                </a:solidFill>
                <a:latin typeface="Arial"/>
                <a:cs typeface="Arial"/>
              </a:rPr>
              <a:t>vieren</a:t>
            </a:r>
            <a:endParaRPr sz="737">
              <a:latin typeface="Arial"/>
              <a:cs typeface="Arial"/>
            </a:endParaRPr>
          </a:p>
          <a:p>
            <a:pPr algn="ctr">
              <a:spcBef>
                <a:spcPts val="3"/>
              </a:spcBef>
            </a:pPr>
            <a:r>
              <a:rPr sz="770" i="1" spc="-6" dirty="0">
                <a:solidFill>
                  <a:srgbClr val="B89932"/>
                </a:solidFill>
                <a:latin typeface="Arial"/>
                <a:cs typeface="Arial"/>
              </a:rPr>
              <a:t>introvert</a:t>
            </a:r>
            <a:endParaRPr sz="77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89017" y="4513728"/>
            <a:ext cx="704533" cy="123709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133163">
              <a:spcBef>
                <a:spcPts val="80"/>
              </a:spcBef>
            </a:pPr>
            <a:r>
              <a:rPr sz="737" spc="26" dirty="0">
                <a:solidFill>
                  <a:srgbClr val="2A312D"/>
                </a:solidFill>
                <a:latin typeface="Arial"/>
                <a:cs typeface="Arial"/>
              </a:rPr>
              <a:t>ontmoeten</a:t>
            </a:r>
            <a:endParaRPr sz="73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4699" y="4189874"/>
            <a:ext cx="378738" cy="208010"/>
          </a:xfrm>
          <a:prstGeom prst="rect">
            <a:avLst/>
          </a:prstGeom>
          <a:solidFill>
            <a:srgbClr val="B9C3BC"/>
          </a:solidFill>
        </p:spPr>
        <p:txBody>
          <a:bodyPr vert="horz" wrap="square" lIns="0" tIns="93666" rIns="0" bIns="0" rtlCol="0">
            <a:spAutoFit/>
          </a:bodyPr>
          <a:lstStyle/>
          <a:p>
            <a:pPr marL="42351">
              <a:spcBef>
                <a:spcPts val="737"/>
              </a:spcBef>
            </a:pPr>
            <a:r>
              <a:rPr sz="737" spc="-6" dirty="0">
                <a:solidFill>
                  <a:srgbClr val="2A312D"/>
                </a:solidFill>
                <a:latin typeface="Arial"/>
                <a:cs typeface="Arial"/>
              </a:rPr>
              <a:t>wonen</a:t>
            </a:r>
            <a:endParaRPr sz="737"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10601" y="3721707"/>
            <a:ext cx="781640" cy="96076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963779" y="4066085"/>
            <a:ext cx="275297" cy="123709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spc="-6" dirty="0">
                <a:solidFill>
                  <a:srgbClr val="B89932"/>
                </a:solidFill>
                <a:latin typeface="Arial"/>
                <a:cs typeface="Arial"/>
              </a:rPr>
              <a:t>vieren</a:t>
            </a:r>
            <a:endParaRPr sz="737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19797" y="4178981"/>
            <a:ext cx="363262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i="1" spc="-6" dirty="0">
                <a:solidFill>
                  <a:srgbClr val="B89932"/>
                </a:solidFill>
                <a:latin typeface="Arial"/>
                <a:cs typeface="Arial"/>
              </a:rPr>
              <a:t>introvert</a:t>
            </a:r>
            <a:endParaRPr sz="77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846238" y="4505909"/>
            <a:ext cx="500096" cy="123709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spc="26" dirty="0">
                <a:solidFill>
                  <a:srgbClr val="2A312D"/>
                </a:solidFill>
                <a:latin typeface="Arial"/>
                <a:cs typeface="Arial"/>
              </a:rPr>
              <a:t>ontmoeten</a:t>
            </a:r>
            <a:endParaRPr sz="737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17922" y="4189873"/>
            <a:ext cx="378738" cy="317026"/>
          </a:xfrm>
          <a:prstGeom prst="rect">
            <a:avLst/>
          </a:prstGeom>
          <a:solidFill>
            <a:srgbClr val="B9C3BC"/>
          </a:solidFill>
        </p:spPr>
        <p:txBody>
          <a:bodyPr vert="horz" wrap="square" lIns="0" tIns="1222" rIns="0" bIns="0" rtlCol="0">
            <a:spAutoFit/>
          </a:bodyPr>
          <a:lstStyle/>
          <a:p>
            <a:pPr>
              <a:spcBef>
                <a:spcPts val="10"/>
              </a:spcBef>
            </a:pPr>
            <a:endParaRPr sz="1315" dirty="0">
              <a:latin typeface="Times New Roman"/>
              <a:cs typeface="Times New Roman"/>
            </a:endParaRPr>
          </a:p>
          <a:p>
            <a:pPr marL="52125"/>
            <a:r>
              <a:rPr sz="737" spc="-6" dirty="0">
                <a:solidFill>
                  <a:srgbClr val="2A312D"/>
                </a:solidFill>
                <a:latin typeface="Arial"/>
                <a:cs typeface="Arial"/>
              </a:rPr>
              <a:t>wonen</a:t>
            </a:r>
            <a:endParaRPr sz="737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40986" y="4685082"/>
            <a:ext cx="1951516" cy="20348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9187" rIns="0" bIns="0" rtlCol="0">
            <a:spAutoFit/>
          </a:bodyPr>
          <a:lstStyle/>
          <a:p>
            <a:pPr marL="30949">
              <a:spcBef>
                <a:spcPts val="702"/>
              </a:spcBef>
            </a:pPr>
            <a:r>
              <a:rPr sz="737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sz="737" spc="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FFFFFF"/>
                </a:solidFill>
                <a:latin typeface="Arial"/>
                <a:cs typeface="Arial"/>
              </a:rPr>
              <a:t>1:</a:t>
            </a:r>
            <a:r>
              <a:rPr sz="737" spc="5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FFFFFF"/>
                </a:solidFill>
                <a:latin typeface="Arial"/>
                <a:cs typeface="Arial"/>
              </a:rPr>
              <a:t>vernieuwen</a:t>
            </a:r>
            <a:r>
              <a:rPr sz="737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spc="22" dirty="0">
                <a:solidFill>
                  <a:srgbClr val="FFFFFF"/>
                </a:solidFill>
                <a:latin typeface="Arial"/>
                <a:cs typeface="Arial"/>
              </a:rPr>
              <a:t>uitbouw</a:t>
            </a:r>
            <a:endParaRPr sz="737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64187" y="4877316"/>
            <a:ext cx="1850927" cy="233361"/>
          </a:xfrm>
          <a:prstGeom prst="rect">
            <a:avLst/>
          </a:prstGeom>
        </p:spPr>
        <p:txBody>
          <a:bodyPr vert="horz" wrap="square" lIns="0" tIns="7330" rIns="0" bIns="0" rtlCol="0">
            <a:spAutoFit/>
          </a:bodyPr>
          <a:lstStyle/>
          <a:p>
            <a:pPr marL="8145" marR="3258">
              <a:lnSpc>
                <a:spcPct val="102600"/>
              </a:lnSpc>
              <a:spcBef>
                <a:spcPts val="58"/>
              </a:spcBef>
            </a:pP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 zalen</a:t>
            </a:r>
            <a:r>
              <a:rPr sz="737" spc="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nieuwe</a:t>
            </a:r>
            <a:r>
              <a:rPr sz="737" spc="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kerkstaat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worden 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gesloopt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vervangen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door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drielaags</a:t>
            </a:r>
            <a:endParaRPr sz="737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64186" y="5113843"/>
            <a:ext cx="1971064" cy="717774"/>
          </a:xfrm>
          <a:prstGeom prst="rect">
            <a:avLst/>
          </a:prstGeom>
        </p:spPr>
        <p:txBody>
          <a:bodyPr vert="horz" wrap="square" lIns="0" tIns="6109" rIns="0" bIns="0" rtlCol="0">
            <a:spAutoFit/>
          </a:bodyPr>
          <a:lstStyle/>
          <a:p>
            <a:pPr marL="8145" marR="3258">
              <a:lnSpc>
                <a:spcPct val="103800"/>
              </a:lnSpc>
              <a:spcBef>
                <a:spcPts val="48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nieuwbouw.</a:t>
            </a:r>
            <a:r>
              <a:rPr sz="737" spc="9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Deze</a:t>
            </a:r>
            <a:r>
              <a:rPr sz="737" spc="1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nieuwbouw</a:t>
            </a:r>
            <a:r>
              <a:rPr sz="737" spc="144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bestaat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grotendeels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uit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wonen.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Op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begane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grond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is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er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ruimte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zalen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ontmoetingsruimte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-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-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kerk.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22"/>
              </a:spcBef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grote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gerenoveerd</a:t>
            </a:r>
            <a:r>
              <a:rPr sz="737" spc="8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endParaRPr sz="737" dirty="0">
              <a:latin typeface="Arial"/>
              <a:cs typeface="Arial"/>
            </a:endParaRPr>
          </a:p>
          <a:p>
            <a:pPr marL="8145">
              <a:spcBef>
                <a:spcPts val="67"/>
              </a:spcBef>
            </a:pP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verduurzaamd.</a:t>
            </a:r>
            <a:endParaRPr sz="737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61842" y="4685082"/>
            <a:ext cx="1951516" cy="203487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89187" rIns="0" bIns="0" rtlCol="0">
            <a:spAutoFit/>
          </a:bodyPr>
          <a:lstStyle/>
          <a:p>
            <a:pPr marL="35428">
              <a:spcBef>
                <a:spcPts val="702"/>
              </a:spcBef>
            </a:pPr>
            <a:r>
              <a:rPr sz="737" dirty="0">
                <a:solidFill>
                  <a:srgbClr val="FFFFFF"/>
                </a:solidFill>
                <a:latin typeface="Arial"/>
                <a:cs typeface="Arial"/>
              </a:rPr>
              <a:t>CONCEPT</a:t>
            </a:r>
            <a:r>
              <a:rPr sz="737" spc="-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FFFFFF"/>
                </a:solidFill>
                <a:latin typeface="Arial"/>
                <a:cs typeface="Arial"/>
              </a:rPr>
              <a:t>2:</a:t>
            </a:r>
            <a:r>
              <a:rPr sz="737" spc="22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spc="29" dirty="0">
                <a:solidFill>
                  <a:srgbClr val="FFFFFF"/>
                </a:solidFill>
                <a:latin typeface="Arial"/>
                <a:cs typeface="Arial"/>
              </a:rPr>
              <a:t>inbreiding</a:t>
            </a:r>
            <a:r>
              <a:rPr sz="737" spc="1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FFFFFF"/>
                </a:solidFill>
                <a:latin typeface="Arial"/>
                <a:cs typeface="Arial"/>
              </a:rPr>
              <a:t>kerkgebouw</a:t>
            </a:r>
            <a:endParaRPr sz="737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89452" y="4877316"/>
            <a:ext cx="2001607" cy="123709"/>
          </a:xfrm>
          <a:prstGeom prst="rect">
            <a:avLst/>
          </a:prstGeom>
        </p:spPr>
        <p:txBody>
          <a:bodyPr vert="horz" wrap="square" lIns="0" tIns="10181" rIns="0" bIns="0" rtlCol="0">
            <a:spAutoFit/>
          </a:bodyPr>
          <a:lstStyle/>
          <a:p>
            <a:pPr marL="8145">
              <a:spcBef>
                <a:spcPts val="80"/>
              </a:spcBef>
            </a:pP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kerkzaal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opgetild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naar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galerijhoogte.</a:t>
            </a:r>
            <a:endParaRPr sz="737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89452" y="4986438"/>
            <a:ext cx="1978395" cy="1188130"/>
          </a:xfrm>
          <a:prstGeom prst="rect">
            <a:avLst/>
          </a:prstGeom>
        </p:spPr>
        <p:txBody>
          <a:bodyPr vert="horz" wrap="square" lIns="0" tIns="10588" rIns="0" bIns="0" rtlCol="0">
            <a:spAutoFit/>
          </a:bodyPr>
          <a:lstStyle/>
          <a:p>
            <a:pPr marL="8145" marR="3258">
              <a:lnSpc>
                <a:spcPct val="105200"/>
              </a:lnSpc>
              <a:spcBef>
                <a:spcPts val="83"/>
              </a:spcBef>
            </a:pP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hierdoor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het</a:t>
            </a:r>
            <a:r>
              <a:rPr sz="737" spc="8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volume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8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7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capaciteit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zaal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verkleind,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passend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gemaakt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6" dirty="0">
                <a:solidFill>
                  <a:srgbClr val="5C4D19"/>
                </a:solidFill>
                <a:latin typeface="Arial"/>
                <a:cs typeface="Arial"/>
              </a:rPr>
              <a:t>bij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-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huidige</a:t>
            </a:r>
            <a:r>
              <a:rPr sz="737" spc="-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kerkgemeenschap.</a:t>
            </a:r>
            <a:endParaRPr sz="737">
              <a:latin typeface="Arial"/>
              <a:cs typeface="Arial"/>
            </a:endParaRPr>
          </a:p>
          <a:p>
            <a:pPr marL="8145" marR="51718">
              <a:lnSpc>
                <a:spcPct val="103800"/>
              </a:lnSpc>
              <a:spcBef>
                <a:spcPts val="35"/>
              </a:spcBef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begane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grond</a:t>
            </a:r>
            <a:r>
              <a:rPr sz="737" spc="1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van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</a:t>
            </a:r>
            <a:r>
              <a:rPr sz="737" spc="1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wordt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herbestemd</a:t>
            </a:r>
            <a:r>
              <a:rPr sz="737" spc="173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tot</a:t>
            </a:r>
            <a:r>
              <a:rPr sz="737" spc="170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ontmoetingsruimte</a:t>
            </a:r>
            <a:r>
              <a:rPr sz="737" spc="167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17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zalen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functioneert</a:t>
            </a: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tevens</a:t>
            </a:r>
            <a:r>
              <a:rPr sz="737" spc="4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als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foyer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voor</a:t>
            </a:r>
            <a:r>
              <a:rPr sz="737" spc="45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de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kerkzaal.</a:t>
            </a:r>
            <a:endParaRPr sz="737">
              <a:latin typeface="Arial"/>
              <a:cs typeface="Arial"/>
            </a:endParaRPr>
          </a:p>
          <a:p>
            <a:pPr marL="8145">
              <a:spcBef>
                <a:spcPts val="22"/>
              </a:spcBef>
            </a:pPr>
            <a:r>
              <a:rPr sz="737" spc="35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aanbouw</a:t>
            </a:r>
            <a:r>
              <a:rPr sz="737" spc="3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aan</a:t>
            </a: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de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nieuwe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kerkstraat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wordt</a:t>
            </a:r>
            <a:endParaRPr sz="737">
              <a:latin typeface="Arial"/>
              <a:cs typeface="Arial"/>
            </a:endParaRPr>
          </a:p>
          <a:p>
            <a:pPr marL="8145" marR="330667">
              <a:lnSpc>
                <a:spcPct val="100899"/>
              </a:lnSpc>
              <a:spcBef>
                <a:spcPts val="61"/>
              </a:spcBef>
            </a:pPr>
            <a:r>
              <a:rPr sz="737" spc="29" dirty="0">
                <a:solidFill>
                  <a:srgbClr val="5C4D19"/>
                </a:solidFill>
                <a:latin typeface="Arial"/>
                <a:cs typeface="Arial"/>
              </a:rPr>
              <a:t>gesloopt</a:t>
            </a:r>
            <a:r>
              <a:rPr sz="737" spc="1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en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vervagen</a:t>
            </a:r>
            <a:r>
              <a:rPr sz="737" spc="22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38" dirty="0">
                <a:solidFill>
                  <a:srgbClr val="5C4D19"/>
                </a:solidFill>
                <a:latin typeface="Arial"/>
                <a:cs typeface="Arial"/>
              </a:rPr>
              <a:t>door</a:t>
            </a:r>
            <a:r>
              <a:rPr sz="737" spc="26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dirty="0">
                <a:solidFill>
                  <a:srgbClr val="5C4D19"/>
                </a:solidFill>
                <a:latin typeface="Arial"/>
                <a:cs typeface="Arial"/>
              </a:rPr>
              <a:t>drie</a:t>
            </a:r>
            <a:r>
              <a:rPr sz="737" spc="19" dirty="0">
                <a:solidFill>
                  <a:srgbClr val="5C4D19"/>
                </a:solidFill>
                <a:latin typeface="Arial"/>
                <a:cs typeface="Arial"/>
              </a:rPr>
              <a:t> </a:t>
            </a:r>
            <a:r>
              <a:rPr sz="737" spc="-13" dirty="0">
                <a:solidFill>
                  <a:srgbClr val="5C4D19"/>
                </a:solidFill>
                <a:latin typeface="Arial"/>
                <a:cs typeface="Arial"/>
              </a:rPr>
              <a:t>lagen </a:t>
            </a:r>
            <a:r>
              <a:rPr sz="737" spc="-6" dirty="0">
                <a:solidFill>
                  <a:srgbClr val="5C4D19"/>
                </a:solidFill>
                <a:latin typeface="Arial"/>
                <a:cs typeface="Arial"/>
              </a:rPr>
              <a:t>woningbouw.</a:t>
            </a:r>
            <a:endParaRPr sz="73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2756189-0492-0C80-0ED6-528741A4934C}"/>
              </a:ext>
            </a:extLst>
          </p:cNvPr>
          <p:cNvSpPr/>
          <p:nvPr/>
        </p:nvSpPr>
        <p:spPr>
          <a:xfrm>
            <a:off x="60957" y="2815277"/>
            <a:ext cx="1686186" cy="202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r>
              <a:rPr lang="nl-NL"/>
              <a:t>VIEREN</a:t>
            </a:r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E4EFFC41-27B1-EA00-A88E-3E8C52BC5835}"/>
              </a:ext>
            </a:extLst>
          </p:cNvPr>
          <p:cNvSpPr/>
          <p:nvPr/>
        </p:nvSpPr>
        <p:spPr>
          <a:xfrm>
            <a:off x="60957" y="2043490"/>
            <a:ext cx="1686186" cy="771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CAFC5BB-2B0B-6F58-F5D2-8D1835936AE7}"/>
              </a:ext>
            </a:extLst>
          </p:cNvPr>
          <p:cNvSpPr/>
          <p:nvPr/>
        </p:nvSpPr>
        <p:spPr>
          <a:xfrm>
            <a:off x="1747143" y="4210669"/>
            <a:ext cx="1994347" cy="6297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ONTMOETEN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6A1168B5-E651-43F5-39D6-022D374BC6FA}"/>
              </a:ext>
            </a:extLst>
          </p:cNvPr>
          <p:cNvSpPr/>
          <p:nvPr/>
        </p:nvSpPr>
        <p:spPr>
          <a:xfrm>
            <a:off x="2658366" y="3113503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A8C5B92-6845-7CDF-DE2D-DED59176EDE9}"/>
              </a:ext>
            </a:extLst>
          </p:cNvPr>
          <p:cNvSpPr/>
          <p:nvPr/>
        </p:nvSpPr>
        <p:spPr>
          <a:xfrm>
            <a:off x="2658366" y="3667329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BAA8E71-96D0-40D8-BEA1-8F0066E2C34A}"/>
              </a:ext>
            </a:extLst>
          </p:cNvPr>
          <p:cNvSpPr/>
          <p:nvPr/>
        </p:nvSpPr>
        <p:spPr>
          <a:xfrm>
            <a:off x="4131015" y="2815277"/>
            <a:ext cx="1686186" cy="202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VIEREN</a:t>
            </a:r>
          </a:p>
          <a:p>
            <a:pPr algn="ctr"/>
            <a:endParaRPr lang="nl-NL"/>
          </a:p>
          <a:p>
            <a:pPr algn="ctr"/>
            <a:endParaRPr lang="nl-NL"/>
          </a:p>
        </p:txBody>
      </p:sp>
      <p:sp>
        <p:nvSpPr>
          <p:cNvPr id="18" name="Gelijkbenige driehoek 17">
            <a:extLst>
              <a:ext uri="{FF2B5EF4-FFF2-40B4-BE49-F238E27FC236}">
                <a16:creationId xmlns:a16="http://schemas.microsoft.com/office/drawing/2014/main" id="{6D1C1C48-6F8D-3305-7B17-A496E1ED5601}"/>
              </a:ext>
            </a:extLst>
          </p:cNvPr>
          <p:cNvSpPr/>
          <p:nvPr/>
        </p:nvSpPr>
        <p:spPr>
          <a:xfrm>
            <a:off x="4131015" y="2043490"/>
            <a:ext cx="1686186" cy="771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CE56F57-3292-78CB-183B-0287880C046F}"/>
              </a:ext>
            </a:extLst>
          </p:cNvPr>
          <p:cNvSpPr/>
          <p:nvPr/>
        </p:nvSpPr>
        <p:spPr>
          <a:xfrm>
            <a:off x="4131016" y="4210668"/>
            <a:ext cx="1686186" cy="6297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ONTMOETEN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AB612862-4CEE-251F-13D0-26C243FCDF62}"/>
              </a:ext>
            </a:extLst>
          </p:cNvPr>
          <p:cNvSpPr/>
          <p:nvPr/>
        </p:nvSpPr>
        <p:spPr>
          <a:xfrm>
            <a:off x="6728425" y="3180697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17FBF657-B724-8C9C-6101-0604B813B171}"/>
              </a:ext>
            </a:extLst>
          </p:cNvPr>
          <p:cNvSpPr/>
          <p:nvPr/>
        </p:nvSpPr>
        <p:spPr>
          <a:xfrm>
            <a:off x="6728425" y="3724035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01FE095D-F1C0-53FE-9D13-CB25703C4503}"/>
              </a:ext>
            </a:extLst>
          </p:cNvPr>
          <p:cNvSpPr/>
          <p:nvPr/>
        </p:nvSpPr>
        <p:spPr>
          <a:xfrm>
            <a:off x="8369416" y="2815277"/>
            <a:ext cx="1686186" cy="2025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r>
              <a:rPr lang="nl-NL"/>
              <a:t>VIEREN</a:t>
            </a:r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  <a:p>
            <a:pPr algn="ctr"/>
            <a:endParaRPr lang="nl-NL"/>
          </a:p>
        </p:txBody>
      </p:sp>
      <p:sp>
        <p:nvSpPr>
          <p:cNvPr id="23" name="Gelijkbenige driehoek 22">
            <a:extLst>
              <a:ext uri="{FF2B5EF4-FFF2-40B4-BE49-F238E27FC236}">
                <a16:creationId xmlns:a16="http://schemas.microsoft.com/office/drawing/2014/main" id="{F6A3E485-947E-41ED-ECA0-A49971C13429}"/>
              </a:ext>
            </a:extLst>
          </p:cNvPr>
          <p:cNvSpPr/>
          <p:nvPr/>
        </p:nvSpPr>
        <p:spPr>
          <a:xfrm>
            <a:off x="8369416" y="2043490"/>
            <a:ext cx="1686186" cy="7717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28C7C640-6E39-0561-DA30-B2A9E0D6DBDE}"/>
              </a:ext>
            </a:extLst>
          </p:cNvPr>
          <p:cNvSpPr/>
          <p:nvPr/>
        </p:nvSpPr>
        <p:spPr>
          <a:xfrm>
            <a:off x="8369418" y="4210668"/>
            <a:ext cx="992696" cy="62977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/>
              <a:t>ONT-MOETEN</a:t>
            </a: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FE01D56-F4D7-5C2F-6C32-810F1597C0A8}"/>
              </a:ext>
            </a:extLst>
          </p:cNvPr>
          <p:cNvSpPr/>
          <p:nvPr/>
        </p:nvSpPr>
        <p:spPr>
          <a:xfrm>
            <a:off x="10981079" y="3123993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8E6258A4-1591-DA41-A760-A28BF0954FB4}"/>
              </a:ext>
            </a:extLst>
          </p:cNvPr>
          <p:cNvSpPr/>
          <p:nvPr/>
        </p:nvSpPr>
        <p:spPr>
          <a:xfrm>
            <a:off x="10981079" y="3667331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6771319A-B81E-A347-B605-014B06F8CA94}"/>
              </a:ext>
            </a:extLst>
          </p:cNvPr>
          <p:cNvSpPr/>
          <p:nvPr/>
        </p:nvSpPr>
        <p:spPr>
          <a:xfrm>
            <a:off x="9362113" y="4210667"/>
            <a:ext cx="2687836" cy="629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ZORGEN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A80588D-1283-281A-3EEF-232DA57D7309}"/>
              </a:ext>
            </a:extLst>
          </p:cNvPr>
          <p:cNvSpPr txBox="1"/>
          <p:nvPr/>
        </p:nvSpPr>
        <p:spPr>
          <a:xfrm>
            <a:off x="60957" y="5014454"/>
            <a:ext cx="3680533" cy="369332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Concept 1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B48882B3-E1DB-4D2E-0B98-A96A9261AEFA}"/>
              </a:ext>
            </a:extLst>
          </p:cNvPr>
          <p:cNvSpPr txBox="1"/>
          <p:nvPr/>
        </p:nvSpPr>
        <p:spPr>
          <a:xfrm>
            <a:off x="4131015" y="5014454"/>
            <a:ext cx="3680533" cy="369332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Concept 2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914E0DA4-B82A-B294-B778-DB6E777E5FF9}"/>
              </a:ext>
            </a:extLst>
          </p:cNvPr>
          <p:cNvSpPr txBox="1"/>
          <p:nvPr/>
        </p:nvSpPr>
        <p:spPr>
          <a:xfrm>
            <a:off x="8369416" y="5033433"/>
            <a:ext cx="3680533" cy="369332"/>
          </a:xfrm>
          <a:prstGeom prst="rect">
            <a:avLst/>
          </a:prstGeom>
          <a:noFill/>
          <a:ln w="12700"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Concept 3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8518AD72-F8F3-65EF-8CD4-7A98B2EF09BC}"/>
              </a:ext>
            </a:extLst>
          </p:cNvPr>
          <p:cNvSpPr/>
          <p:nvPr/>
        </p:nvSpPr>
        <p:spPr>
          <a:xfrm>
            <a:off x="6728425" y="4297109"/>
            <a:ext cx="106887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WONEN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D188A1BA-D8FD-2A64-1C76-AF7C624200FA}"/>
              </a:ext>
            </a:extLst>
          </p:cNvPr>
          <p:cNvSpPr/>
          <p:nvPr/>
        </p:nvSpPr>
        <p:spPr>
          <a:xfrm>
            <a:off x="2121925" y="1628318"/>
            <a:ext cx="1242060" cy="543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>
                <a:solidFill>
                  <a:srgbClr val="FFFFFF"/>
                </a:solidFill>
              </a:rPr>
              <a:t>= verkope</a:t>
            </a:r>
            <a:r>
              <a:rPr lang="nl-NL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51366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838200" y="368300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E858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4A01EA5-4C61-0BD0-8DAD-C7F1B348D501}"/>
              </a:ext>
            </a:extLst>
          </p:cNvPr>
          <p:cNvSpPr txBox="1">
            <a:spLocks/>
          </p:cNvSpPr>
          <p:nvPr/>
        </p:nvSpPr>
        <p:spPr>
          <a:xfrm>
            <a:off x="838199" y="1100831"/>
            <a:ext cx="10515599" cy="575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lang="nl-NL" sz="2000" kern="1200" smtClean="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1pPr>
            <a:lvl2pPr marL="4048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3pPr>
            <a:lvl4pPr marL="7112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4pPr>
            <a:lvl5pPr marL="8905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Dhr. K. Karssen, voorzitter algemene kerkenraad</a:t>
            </a:r>
          </a:p>
        </p:txBody>
      </p:sp>
    </p:spTree>
    <p:extLst>
      <p:ext uri="{BB962C8B-B14F-4D97-AF65-F5344CB8AC3E}">
        <p14:creationId xmlns:p14="http://schemas.microsoft.com/office/powerpoint/2010/main" val="3578158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1A5C840-20EE-05BB-5AFA-290C07743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28" t="21128" r="71955" b="33607"/>
          <a:stretch/>
        </p:blipFill>
        <p:spPr>
          <a:xfrm>
            <a:off x="0" y="0"/>
            <a:ext cx="122586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87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1A5C840-20EE-05BB-5AFA-290C077432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8" t="21127" r="71805" b="7620"/>
          <a:stretch/>
        </p:blipFill>
        <p:spPr>
          <a:xfrm>
            <a:off x="0" y="0"/>
            <a:ext cx="12325739" cy="69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06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DC1D9-3315-44BC-C0EF-CE460CF6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4E481F-E76C-44B7-FF9B-E49042C5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C82F70-87C3-0912-5D65-5F6053ED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574"/>
            <a:ext cx="12186489" cy="40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A9F16-298F-2C89-F965-BDF3150F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4" y="-96514"/>
            <a:ext cx="10515600" cy="1325563"/>
          </a:xfrm>
        </p:spPr>
        <p:txBody>
          <a:bodyPr/>
          <a:lstStyle/>
          <a:p>
            <a:r>
              <a:rPr lang="nl-NL" b="1">
                <a:highlight>
                  <a:srgbClr val="FFFF00"/>
                </a:highlight>
              </a:rPr>
              <a:t>Trechteren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2D38A36-6D76-040F-8B41-7338344203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77" y="964205"/>
          <a:ext cx="12103224" cy="5485424"/>
        </p:xfrm>
        <a:graphic>
          <a:graphicData uri="http://schemas.openxmlformats.org/drawingml/2006/table">
            <a:tbl>
              <a:tblPr/>
              <a:tblGrid>
                <a:gridCol w="5996661">
                  <a:extLst>
                    <a:ext uri="{9D8B030D-6E8A-4147-A177-3AD203B41FA5}">
                      <a16:colId xmlns:a16="http://schemas.microsoft.com/office/drawing/2014/main" val="1599168896"/>
                    </a:ext>
                  </a:extLst>
                </a:gridCol>
                <a:gridCol w="760680">
                  <a:extLst>
                    <a:ext uri="{9D8B030D-6E8A-4147-A177-3AD203B41FA5}">
                      <a16:colId xmlns:a16="http://schemas.microsoft.com/office/drawing/2014/main" val="3255093468"/>
                    </a:ext>
                  </a:extLst>
                </a:gridCol>
                <a:gridCol w="2250343">
                  <a:extLst>
                    <a:ext uri="{9D8B030D-6E8A-4147-A177-3AD203B41FA5}">
                      <a16:colId xmlns:a16="http://schemas.microsoft.com/office/drawing/2014/main" val="637207759"/>
                    </a:ext>
                  </a:extLst>
                </a:gridCol>
                <a:gridCol w="2366556">
                  <a:extLst>
                    <a:ext uri="{9D8B030D-6E8A-4147-A177-3AD203B41FA5}">
                      <a16:colId xmlns:a16="http://schemas.microsoft.com/office/drawing/2014/main" val="2770402103"/>
                    </a:ext>
                  </a:extLst>
                </a:gridCol>
                <a:gridCol w="728984">
                  <a:extLst>
                    <a:ext uri="{9D8B030D-6E8A-4147-A177-3AD203B41FA5}">
                      <a16:colId xmlns:a16="http://schemas.microsoft.com/office/drawing/2014/main" val="2247243461"/>
                    </a:ext>
                  </a:extLst>
                </a:gridCol>
              </a:tblGrid>
              <a:tr h="7836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Uitbreiding Koningshof onmogelijk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74374"/>
                  </a:ext>
                </a:extLst>
              </a:tr>
              <a:tr h="7836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Nieuwbouw (zelf of huren) onmogelijk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33503"/>
                  </a:ext>
                </a:extLst>
              </a:tr>
              <a:tr h="783632">
                <a:tc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Financiële randvoorwaarden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35559"/>
                  </a:ext>
                </a:extLst>
              </a:tr>
              <a:tr h="7836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1. Aangepaste Groote Kerk - Verkoop Immanuëlkerk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46932"/>
                  </a:ext>
                </a:extLst>
              </a:tr>
              <a:tr h="783632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variant- aangepaste Groote Kerk huren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430677"/>
                  </a:ext>
                </a:extLst>
              </a:tr>
              <a:tr h="7836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2. Huidige Immanuëlkerk - Verkoop Groote 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55126"/>
                  </a:ext>
                </a:extLst>
              </a:tr>
              <a:tr h="783632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3. Aangepaste Immanuëlkerk - Verkoop Groote 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2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71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AF9BD7A-75DB-A23B-85B0-322C0D0BA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57" y="0"/>
            <a:ext cx="10030586" cy="629426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59F2EAD-E89D-952D-EF6A-B34978796E2E}"/>
              </a:ext>
            </a:extLst>
          </p:cNvPr>
          <p:cNvSpPr txBox="1"/>
          <p:nvPr/>
        </p:nvSpPr>
        <p:spPr>
          <a:xfrm>
            <a:off x="3181350" y="6294268"/>
            <a:ext cx="629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136.355                 136.481                           23.610</a:t>
            </a:r>
          </a:p>
        </p:txBody>
      </p:sp>
    </p:spTree>
    <p:extLst>
      <p:ext uri="{BB962C8B-B14F-4D97-AF65-F5344CB8AC3E}">
        <p14:creationId xmlns:p14="http://schemas.microsoft.com/office/powerpoint/2010/main" val="2722306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7184639C-AACD-4033-A05D-CD32830CE341}"/>
              </a:ext>
            </a:extLst>
          </p:cNvPr>
          <p:cNvGraphicFramePr>
            <a:graphicFrameLocks/>
          </p:cNvGraphicFramePr>
          <p:nvPr/>
        </p:nvGraphicFramePr>
        <p:xfrm>
          <a:off x="0" y="-1"/>
          <a:ext cx="12192000" cy="685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246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0F67C6D3-22B5-4E04-8D9C-71ABEB325DF6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943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ED13E894-B0BC-4252-B427-8BE5CB080F41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3832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A9F16-298F-2C89-F965-BDF3150F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4" y="-96514"/>
            <a:ext cx="10515600" cy="1325563"/>
          </a:xfrm>
        </p:spPr>
        <p:txBody>
          <a:bodyPr/>
          <a:lstStyle/>
          <a:p>
            <a:r>
              <a:rPr lang="nl-NL" b="1">
                <a:solidFill>
                  <a:srgbClr val="FF0000"/>
                </a:solidFill>
                <a:highlight>
                  <a:srgbClr val="FFFF00"/>
                </a:highlight>
              </a:rPr>
              <a:t>Trechteren</a:t>
            </a:r>
          </a:p>
        </p:txBody>
      </p:sp>
      <p:graphicFrame>
        <p:nvGraphicFramePr>
          <p:cNvPr id="5" name="Tijdelijke aanduiding voor inhoud 4">
            <a:extLst>
              <a:ext uri="{FF2B5EF4-FFF2-40B4-BE49-F238E27FC236}">
                <a16:creationId xmlns:a16="http://schemas.microsoft.com/office/drawing/2014/main" id="{D2D38A36-6D76-040F-8B41-7338344203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776" y="964204"/>
          <a:ext cx="12384349" cy="5765067"/>
        </p:xfrm>
        <a:graphic>
          <a:graphicData uri="http://schemas.openxmlformats.org/drawingml/2006/table">
            <a:tbl>
              <a:tblPr/>
              <a:tblGrid>
                <a:gridCol w="6135947">
                  <a:extLst>
                    <a:ext uri="{9D8B030D-6E8A-4147-A177-3AD203B41FA5}">
                      <a16:colId xmlns:a16="http://schemas.microsoft.com/office/drawing/2014/main" val="1599168896"/>
                    </a:ext>
                  </a:extLst>
                </a:gridCol>
                <a:gridCol w="778349">
                  <a:extLst>
                    <a:ext uri="{9D8B030D-6E8A-4147-A177-3AD203B41FA5}">
                      <a16:colId xmlns:a16="http://schemas.microsoft.com/office/drawing/2014/main" val="3255093468"/>
                    </a:ext>
                  </a:extLst>
                </a:gridCol>
                <a:gridCol w="2302612">
                  <a:extLst>
                    <a:ext uri="{9D8B030D-6E8A-4147-A177-3AD203B41FA5}">
                      <a16:colId xmlns:a16="http://schemas.microsoft.com/office/drawing/2014/main" val="637207759"/>
                    </a:ext>
                  </a:extLst>
                </a:gridCol>
                <a:gridCol w="2421525">
                  <a:extLst>
                    <a:ext uri="{9D8B030D-6E8A-4147-A177-3AD203B41FA5}">
                      <a16:colId xmlns:a16="http://schemas.microsoft.com/office/drawing/2014/main" val="2770402103"/>
                    </a:ext>
                  </a:extLst>
                </a:gridCol>
                <a:gridCol w="745916">
                  <a:extLst>
                    <a:ext uri="{9D8B030D-6E8A-4147-A177-3AD203B41FA5}">
                      <a16:colId xmlns:a16="http://schemas.microsoft.com/office/drawing/2014/main" val="2247243461"/>
                    </a:ext>
                  </a:extLst>
                </a:gridCol>
              </a:tblGrid>
              <a:tr h="8235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Uitbreiding Koningshof onmogelijk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074374"/>
                  </a:ext>
                </a:extLst>
              </a:tr>
              <a:tr h="8235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Nieuwbouw (zelf of huren) onmogelijk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633503"/>
                  </a:ext>
                </a:extLst>
              </a:tr>
              <a:tr h="823581">
                <a:tc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Financiële randvoorwaarden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35559"/>
                  </a:ext>
                </a:extLst>
              </a:tr>
              <a:tr h="8235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Aangepaste Groote Kerk - Verkoop Immanuëlkerk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846932"/>
                  </a:ext>
                </a:extLst>
              </a:tr>
              <a:tr h="823581">
                <a:tc gridSpan="3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a. variant- aangepaste Groote Kerk huren*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430677"/>
                  </a:ext>
                </a:extLst>
              </a:tr>
              <a:tr h="8235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 Huidige Immanuëlkerk - Verkoop Groote 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655126"/>
                  </a:ext>
                </a:extLst>
              </a:tr>
              <a:tr h="8235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nl-NL" sz="4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3. Aangepaste Immanuëlkerk (3?) - Verkoop Groote Kerk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nl-N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129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676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560800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33" y="65166"/>
            <a:ext cx="1175731" cy="636533"/>
          </a:xfrm>
          <a:prstGeom prst="rect">
            <a:avLst/>
          </a:prstGeom>
        </p:spPr>
      </p:pic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4A01EA5-4C61-0BD0-8DAD-C7F1B348D501}"/>
              </a:ext>
            </a:extLst>
          </p:cNvPr>
          <p:cNvSpPr txBox="1">
            <a:spLocks/>
          </p:cNvSpPr>
          <p:nvPr/>
        </p:nvSpPr>
        <p:spPr>
          <a:xfrm>
            <a:off x="838199" y="1520825"/>
            <a:ext cx="10515599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lang="nl-NL" sz="2000" kern="1200" smtClean="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1pPr>
            <a:lvl2pPr marL="4048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3pPr>
            <a:lvl4pPr marL="7112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4pPr>
            <a:lvl5pPr marL="8905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58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4400" b="1">
              <a:latin typeface="Calibri" panose="020F0502020204030204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D5DCA60-5949-C099-E8D6-47BC6CC6F340}"/>
              </a:ext>
            </a:extLst>
          </p:cNvPr>
          <p:cNvSpPr txBox="1"/>
          <p:nvPr/>
        </p:nvSpPr>
        <p:spPr>
          <a:xfrm>
            <a:off x="0" y="213854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Dilemma’s</a:t>
            </a:r>
          </a:p>
          <a:p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moeten kiezen! </a:t>
            </a:r>
          </a:p>
          <a:p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Groote Kerk én Immanuëlkerk beide aanhouden is geen optie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Kiezen we voor de Groote Kerk, dan zal de Immanuëlkerk (als kerk) zeer waarschijnlijk verdwijnen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(Kiezen we voor de Immanuëlkerk, dan zal de Groote Kerk niet verdwijnen).</a:t>
            </a:r>
          </a:p>
          <a:p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Aanpassing aan de Immanuëlkerk kost meer dan ‘opbrengst’ Groote Kerk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Aangepaste Immanuëlkerk scoort hoog op veel criteria</a:t>
            </a:r>
          </a:p>
          <a:p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Aanpassing Groote Kerk kan betaald worden uit verkoopopbrengst Immanuëlkerk</a:t>
            </a:r>
            <a:b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Aangepaste Groote Kerk blijft op een aantal punten minder hoog scoren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57742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83" y="65166"/>
            <a:ext cx="2503282" cy="1355261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0" y="-6705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E858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1CB5C4-7EB4-B589-C53E-2A48D1BCDE9B}"/>
              </a:ext>
            </a:extLst>
          </p:cNvPr>
          <p:cNvSpPr txBox="1"/>
          <p:nvPr/>
        </p:nvSpPr>
        <p:spPr>
          <a:xfrm>
            <a:off x="1480" y="695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7105F3-0186-56BF-D6E2-83E8F4CE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3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479B8-7696-3C1B-1598-80B624CEFF9E}"/>
              </a:ext>
            </a:extLst>
          </p:cNvPr>
          <p:cNvSpPr txBox="1"/>
          <p:nvPr/>
        </p:nvSpPr>
        <p:spPr>
          <a:xfrm>
            <a:off x="-1" y="695248"/>
            <a:ext cx="1043709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4400" dirty="0"/>
              <a:t>O grote God die liefde zijt,</a:t>
            </a:r>
          </a:p>
          <a:p>
            <a:r>
              <a:rPr lang="nl-NL" sz="4400" dirty="0"/>
              <a:t>o Vader van ons leven,</a:t>
            </a:r>
          </a:p>
          <a:p>
            <a:r>
              <a:rPr lang="nl-NL" sz="4400" dirty="0"/>
              <a:t>vervul ons hart, dat wij altijd</a:t>
            </a:r>
          </a:p>
          <a:p>
            <a:r>
              <a:rPr lang="nl-NL" sz="4400" dirty="0"/>
              <a:t>ons aan uw liefde geven.</a:t>
            </a:r>
          </a:p>
          <a:p>
            <a:r>
              <a:rPr lang="nl-NL" sz="4400" dirty="0"/>
              <a:t>Laat ons het zout der aarde zijn,</a:t>
            </a:r>
          </a:p>
          <a:p>
            <a:r>
              <a:rPr lang="nl-NL" sz="4400" dirty="0"/>
              <a:t>het licht der wereld, klaar en rein.</a:t>
            </a:r>
          </a:p>
          <a:p>
            <a:r>
              <a:rPr lang="nl-NL" sz="4400" dirty="0"/>
              <a:t>Laat ons uw woord bewaren,</a:t>
            </a:r>
          </a:p>
          <a:p>
            <a:r>
              <a:rPr lang="nl-NL" sz="4400" dirty="0"/>
              <a:t>uw waarheid openbaren</a:t>
            </a:r>
            <a:r>
              <a:rPr lang="nl-NL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9066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1E7C56E-8399-AA6D-BFE2-AEE26ECEB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03" t="19445" r="10704" b="9721"/>
          <a:stretch/>
        </p:blipFill>
        <p:spPr>
          <a:xfrm>
            <a:off x="1285874" y="0"/>
            <a:ext cx="984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293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6E2B6A3-35EA-BECD-8215-E93C88593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838200" y="368300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E858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4A01EA5-4C61-0BD0-8DAD-C7F1B348D501}"/>
              </a:ext>
            </a:extLst>
          </p:cNvPr>
          <p:cNvSpPr txBox="1">
            <a:spLocks/>
          </p:cNvSpPr>
          <p:nvPr/>
        </p:nvSpPr>
        <p:spPr>
          <a:xfrm>
            <a:off x="838198" y="1100831"/>
            <a:ext cx="11353801" cy="575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lang="nl-NL" sz="2000" kern="1200" smtClean="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1pPr>
            <a:lvl2pPr marL="4048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3pPr>
            <a:lvl4pPr marL="7112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4pPr>
            <a:lvl5pPr marL="8905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project PGM 3.0 – waar staan we?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Oogst van de gemeenteavond 21-2 (en wat we daar mee gedaan hebben)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Conceptadvies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Projectteam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stand van zaken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Reacties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Volgende stappen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Sluiting 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58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2A28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77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941BBC-8E16-E0B7-63F3-69E65A15BF18}"/>
              </a:ext>
            </a:extLst>
          </p:cNvPr>
          <p:cNvSpPr txBox="1"/>
          <p:nvPr/>
        </p:nvSpPr>
        <p:spPr>
          <a:xfrm>
            <a:off x="-1" y="0"/>
            <a:ext cx="124321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N.a.v. GEMEENTEAVOND 18 FEBRUARI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Uit ‘rapportcijfers’ geen helder beeld –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Wel een aantal lijnen: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1. Schrijf De Koningshof niet te snel af.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</a:t>
            </a:r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2. Voor hoeveel mensen wil je nog hoeveel investeren? Pas op.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</a:t>
            </a:r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3. Maar luister wel naar de jeugd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4. Waarom doet De Schans niet mee?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5. (Fundamenteler) nadenken over ‘gemeente van de toekomst’ – vertaling naar kerkgebouw</a:t>
            </a:r>
            <a:b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6. Zijn er geen mogelijkheden in scholen?</a:t>
            </a:r>
          </a:p>
          <a:p>
            <a:endParaRPr lang="nl-NL" altLang="nl-NL" sz="24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1 	Gesprek wethouder cultuur en gesprek beheer: Geen toezegging, bezinnen op transitie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2	a Leeftijdsopbouw van de gemeente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b Investeringsruimte</a:t>
            </a:r>
          </a:p>
        </p:txBody>
      </p:sp>
    </p:spTree>
    <p:extLst>
      <p:ext uri="{BB962C8B-B14F-4D97-AF65-F5344CB8AC3E}">
        <p14:creationId xmlns:p14="http://schemas.microsoft.com/office/powerpoint/2010/main" val="304311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941BBC-8E16-E0B7-63F3-69E65A15BF18}"/>
              </a:ext>
            </a:extLst>
          </p:cNvPr>
          <p:cNvSpPr txBox="1"/>
          <p:nvPr/>
        </p:nvSpPr>
        <p:spPr>
          <a:xfrm>
            <a:off x="-1" y="0"/>
            <a:ext cx="1243214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N.a.v. GEMEENTEAVOND 18 FEBRUARI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Uit ‘rapportcijfers’ geen helder beeld –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Wel een aantal lijnen: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1. Schrijf De Koningshof niet te snel af.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2. Voor hoeveel mensen wil je nog hoeveel investeren? Pas op.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</a:t>
            </a:r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3. Maar luister wel naar de jeugd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4. Waarom doet De Schans niet mee?</a:t>
            </a:r>
          </a:p>
          <a:p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5. (Fundamenteler) nadenken over ‘gemeente van de toekomst’ – vertaling naar kerkgebouw</a:t>
            </a:r>
            <a:b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nl-NL" altLang="nl-NL" sz="2400" dirty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6. Zijn er geen mogelijkheden in scholen?</a:t>
            </a:r>
          </a:p>
          <a:p>
            <a:endParaRPr lang="nl-NL" altLang="nl-NL" sz="24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1 	Gesprek wethouder cultuur en gesprek beheer: Geen toezegging, bezinnen op transitie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2	a Leeftijdsopbouw van de gemeente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b Investeringsruimte</a:t>
            </a:r>
          </a:p>
        </p:txBody>
      </p:sp>
    </p:spTree>
    <p:extLst>
      <p:ext uri="{BB962C8B-B14F-4D97-AF65-F5344CB8AC3E}">
        <p14:creationId xmlns:p14="http://schemas.microsoft.com/office/powerpoint/2010/main" val="2867575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7A2BE51-927D-2DB8-9911-8E2DBC3AF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18" t="6734" b="4646"/>
          <a:stretch/>
        </p:blipFill>
        <p:spPr>
          <a:xfrm flipH="1">
            <a:off x="0" y="461818"/>
            <a:ext cx="5430982" cy="6077527"/>
          </a:xfrm>
          <a:prstGeom prst="rect">
            <a:avLst/>
          </a:prstGeom>
        </p:spPr>
      </p:pic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638374"/>
              </p:ext>
            </p:extLst>
          </p:nvPr>
        </p:nvGraphicFramePr>
        <p:xfrm>
          <a:off x="5430982" y="0"/>
          <a:ext cx="676101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81831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3A2678F4-0148-482E-83E2-1D8750154012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Gelijkbenige driehoek 1">
            <a:extLst>
              <a:ext uri="{FF2B5EF4-FFF2-40B4-BE49-F238E27FC236}">
                <a16:creationId xmlns:a16="http://schemas.microsoft.com/office/drawing/2014/main" id="{89E98CD6-68E1-3243-8DB3-57798B619EE5}"/>
              </a:ext>
            </a:extLst>
          </p:cNvPr>
          <p:cNvSpPr/>
          <p:nvPr/>
        </p:nvSpPr>
        <p:spPr>
          <a:xfrm>
            <a:off x="3986074" y="1766656"/>
            <a:ext cx="3160450" cy="1662344"/>
          </a:xfrm>
          <a:prstGeom prst="triangle">
            <a:avLst>
              <a:gd name="adj" fmla="val 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492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5941BBC-8E16-E0B7-63F3-69E65A15BF18}"/>
              </a:ext>
            </a:extLst>
          </p:cNvPr>
          <p:cNvSpPr txBox="1"/>
          <p:nvPr/>
        </p:nvSpPr>
        <p:spPr>
          <a:xfrm>
            <a:off x="-1" y="0"/>
            <a:ext cx="1243214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N.a.v. GEMEENTEAVOND 18 FEBRUARI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Uit ‘rapportcijfers’ geen helder beeld –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Wel een aantal lijnen: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1. Schrijf De Koningshof niet te snel af.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2. Voor hoeveel mensen wil je nog hoeveel investeren? Pas op.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3. Maar luister wel naar de jeugd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4. Waarom doet De Schans niet mee?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5. (Fundamenteler) nadenken over ‘gemeente van de toekomst’ – vertaling naar kerkgebouw</a:t>
            </a:r>
            <a:b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6. Zijn er geen mogelijkheden in scholen?</a:t>
            </a:r>
          </a:p>
          <a:p>
            <a:endParaRPr lang="nl-NL" altLang="nl-NL" sz="2400" dirty="0">
              <a:solidFill>
                <a:srgbClr val="000000"/>
              </a:solidFill>
              <a:latin typeface="Tw Cen MT" panose="020B0602020104020603" pitchFamily="34" charset="0"/>
              <a:cs typeface="Times New Roman" panose="02020603050405020304" pitchFamily="18" charset="0"/>
            </a:endParaRP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1 	Gesprek wethouder cultuur en gesprek beheer: Geen toezegging, bezinnen op transitie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2	a Leeftijdsopbouw van de gemeente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	b Investeringsruimte (nihil, weinig - kort)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3	Wel willen. Maar kan het ook? ‘Klem’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4 	PT: we gaan voor 1 vierplek voor de hele PGM. Bestuur De Schans: De Schans is er voor ‘Groote </a:t>
            </a:r>
            <a:r>
              <a:rPr lang="nl-NL" altLang="nl-NL" sz="24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Kerk’.Enkele</a:t>
            </a:r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gesprekken/bestuursvergaderingen verder: De Schans is er voor de hele PGM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5	Heeft ook tijd nodig </a:t>
            </a:r>
          </a:p>
          <a:p>
            <a:r>
              <a:rPr lang="nl-NL" altLang="nl-NL" sz="2400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Ad. 6	Alleen op zondag </a:t>
            </a:r>
          </a:p>
        </p:txBody>
      </p:sp>
    </p:spTree>
    <p:extLst>
      <p:ext uri="{BB962C8B-B14F-4D97-AF65-F5344CB8AC3E}">
        <p14:creationId xmlns:p14="http://schemas.microsoft.com/office/powerpoint/2010/main" val="20120279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5434517" y="2940728"/>
            <a:ext cx="3015937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767792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789329" y="1184965"/>
            <a:ext cx="140267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11490664" y="2720801"/>
            <a:ext cx="0" cy="320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446374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446374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4648996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72997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1498641" y="2938304"/>
            <a:ext cx="3927717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Immanuëlkerk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5426358" y="269250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4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5434517" y="2940728"/>
            <a:ext cx="3015937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767792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789329" y="1184965"/>
            <a:ext cx="140267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11490664" y="2720801"/>
            <a:ext cx="0" cy="320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446374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766557" y="3706624"/>
            <a:ext cx="76757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1" name="Pijl: punthaak 10">
            <a:extLst>
              <a:ext uri="{FF2B5EF4-FFF2-40B4-BE49-F238E27FC236}">
                <a16:creationId xmlns:a16="http://schemas.microsoft.com/office/drawing/2014/main" id="{98B5514E-BEB5-3AF1-F010-1B040BE1B2F5}"/>
              </a:ext>
            </a:extLst>
          </p:cNvPr>
          <p:cNvSpPr/>
          <p:nvPr/>
        </p:nvSpPr>
        <p:spPr>
          <a:xfrm>
            <a:off x="766557" y="445455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446374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8859914" y="4252400"/>
            <a:ext cx="2427445" cy="122512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4648996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72997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1498641" y="2938304"/>
            <a:ext cx="3927717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Immanuëlkerk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5426358" y="269250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750442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729974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</p:spTree>
    <p:extLst>
      <p:ext uri="{BB962C8B-B14F-4D97-AF65-F5344CB8AC3E}">
        <p14:creationId xmlns:p14="http://schemas.microsoft.com/office/powerpoint/2010/main" val="113178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83" y="65166"/>
            <a:ext cx="2503282" cy="1355261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0" y="-6705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8585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1CB5C4-7EB4-B589-C53E-2A48D1BCDE9B}"/>
              </a:ext>
            </a:extLst>
          </p:cNvPr>
          <p:cNvSpPr txBox="1"/>
          <p:nvPr/>
        </p:nvSpPr>
        <p:spPr>
          <a:xfrm>
            <a:off x="1480" y="695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7105F3-0186-56BF-D6E2-83E8F4CE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3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479B8-7696-3C1B-1598-80B624CEFF9E}"/>
              </a:ext>
            </a:extLst>
          </p:cNvPr>
          <p:cNvSpPr txBox="1"/>
          <p:nvPr/>
        </p:nvSpPr>
        <p:spPr>
          <a:xfrm>
            <a:off x="489527" y="695248"/>
            <a:ext cx="1043709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4400" dirty="0"/>
              <a:t>Maak ons volbrengers van dat woord,</a:t>
            </a:r>
          </a:p>
          <a:p>
            <a:r>
              <a:rPr lang="nl-NL" sz="4400" dirty="0"/>
              <a:t>getuigen van uw vrede,</a:t>
            </a:r>
          </a:p>
          <a:p>
            <a:r>
              <a:rPr lang="nl-NL" sz="4400" dirty="0"/>
              <a:t>dan gaat wie aarzelt met ons voort,</a:t>
            </a:r>
          </a:p>
          <a:p>
            <a:r>
              <a:rPr lang="nl-NL" sz="4400" dirty="0"/>
              <a:t>wie afdwaalt met ons mede.</a:t>
            </a:r>
          </a:p>
          <a:p>
            <a:r>
              <a:rPr lang="nl-NL" sz="4400" dirty="0"/>
              <a:t>Laat ons getrouw de weg begaan</a:t>
            </a:r>
          </a:p>
          <a:p>
            <a:r>
              <a:rPr lang="nl-NL" sz="4400" dirty="0"/>
              <a:t>tot allen die ons verre staan</a:t>
            </a:r>
          </a:p>
          <a:p>
            <a:r>
              <a:rPr lang="nl-NL" sz="4400" dirty="0"/>
              <a:t>en laat ons zonder vrezen</a:t>
            </a:r>
          </a:p>
          <a:p>
            <a:r>
              <a:rPr lang="nl-NL" sz="4400" dirty="0"/>
              <a:t>de minste willen wezen.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590471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5434517" y="2940728"/>
            <a:ext cx="3015937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767792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789329" y="1184965"/>
            <a:ext cx="140267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11490664" y="2720801"/>
            <a:ext cx="0" cy="320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446374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766557" y="3706624"/>
            <a:ext cx="76757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1" name="Pijl: punthaak 10">
            <a:extLst>
              <a:ext uri="{FF2B5EF4-FFF2-40B4-BE49-F238E27FC236}">
                <a16:creationId xmlns:a16="http://schemas.microsoft.com/office/drawing/2014/main" id="{98B5514E-BEB5-3AF1-F010-1B040BE1B2F5}"/>
              </a:ext>
            </a:extLst>
          </p:cNvPr>
          <p:cNvSpPr/>
          <p:nvPr/>
        </p:nvSpPr>
        <p:spPr>
          <a:xfrm>
            <a:off x="766557" y="445455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446374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8859914" y="4252400"/>
            <a:ext cx="2427445" cy="122512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4648996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72997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1498641" y="2938304"/>
            <a:ext cx="3927717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Immanuëlkerk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5426358" y="269250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750442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729974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  <p:sp>
        <p:nvSpPr>
          <p:cNvPr id="6" name="Bliksemflits 5">
            <a:extLst>
              <a:ext uri="{FF2B5EF4-FFF2-40B4-BE49-F238E27FC236}">
                <a16:creationId xmlns:a16="http://schemas.microsoft.com/office/drawing/2014/main" id="{E49A3D7B-83F7-17FD-F355-B43EEB70DB2F}"/>
              </a:ext>
            </a:extLst>
          </p:cNvPr>
          <p:cNvSpPr/>
          <p:nvPr/>
        </p:nvSpPr>
        <p:spPr>
          <a:xfrm>
            <a:off x="10573593" y="3543441"/>
            <a:ext cx="661875" cy="84555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Bliksemflits 7">
            <a:extLst>
              <a:ext uri="{FF2B5EF4-FFF2-40B4-BE49-F238E27FC236}">
                <a16:creationId xmlns:a16="http://schemas.microsoft.com/office/drawing/2014/main" id="{974C4589-3123-C0C2-C4D8-6915B7A81245}"/>
              </a:ext>
            </a:extLst>
          </p:cNvPr>
          <p:cNvSpPr/>
          <p:nvPr/>
        </p:nvSpPr>
        <p:spPr>
          <a:xfrm>
            <a:off x="10573594" y="4451127"/>
            <a:ext cx="661875" cy="84555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Bliksemflits 14">
            <a:extLst>
              <a:ext uri="{FF2B5EF4-FFF2-40B4-BE49-F238E27FC236}">
                <a16:creationId xmlns:a16="http://schemas.microsoft.com/office/drawing/2014/main" id="{1B00FEAB-E540-6D68-52DF-B7EC8FCAD448}"/>
              </a:ext>
            </a:extLst>
          </p:cNvPr>
          <p:cNvSpPr/>
          <p:nvPr/>
        </p:nvSpPr>
        <p:spPr>
          <a:xfrm>
            <a:off x="10522920" y="2517047"/>
            <a:ext cx="661875" cy="845550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09334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6509434" y="2940728"/>
            <a:ext cx="2482558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8219462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673917" y="1184965"/>
            <a:ext cx="140267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3062816" y="2758906"/>
            <a:ext cx="0" cy="1501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987912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-75824" y="3703967"/>
            <a:ext cx="30450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1" name="Pijl: punthaak 10">
            <a:extLst>
              <a:ext uri="{FF2B5EF4-FFF2-40B4-BE49-F238E27FC236}">
                <a16:creationId xmlns:a16="http://schemas.microsoft.com/office/drawing/2014/main" id="{98B5514E-BEB5-3AF1-F010-1B040BE1B2F5}"/>
              </a:ext>
            </a:extLst>
          </p:cNvPr>
          <p:cNvSpPr/>
          <p:nvPr/>
        </p:nvSpPr>
        <p:spPr>
          <a:xfrm>
            <a:off x="-75825" y="4441507"/>
            <a:ext cx="5812727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987912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9063220" y="4260329"/>
            <a:ext cx="2316114" cy="122512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5736903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2292811" y="1194113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3078932" y="2950633"/>
            <a:ext cx="3405529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Immanuëlk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6500576" y="268336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1291980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1271512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E9FACBC-BE3D-3E25-A437-6606D9A68814}"/>
              </a:ext>
            </a:extLst>
          </p:cNvPr>
          <p:cNvCxnSpPr>
            <a:cxnSpLocks/>
          </p:cNvCxnSpPr>
          <p:nvPr/>
        </p:nvCxnSpPr>
        <p:spPr>
          <a:xfrm flipH="1">
            <a:off x="11375253" y="2713203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61BED0F1-EE70-0640-8FC7-7135B99EFD50}"/>
              </a:ext>
            </a:extLst>
          </p:cNvPr>
          <p:cNvSpPr/>
          <p:nvPr/>
        </p:nvSpPr>
        <p:spPr>
          <a:xfrm rot="10800000">
            <a:off x="2875612" y="3503161"/>
            <a:ext cx="362324" cy="5567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1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03" y="100673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6509434" y="2940728"/>
            <a:ext cx="2482558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8219462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570139" y="1184965"/>
            <a:ext cx="1467772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3078932" y="2733844"/>
            <a:ext cx="0" cy="1501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987912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-75824" y="3703967"/>
            <a:ext cx="30450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987912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9063220" y="4260329"/>
            <a:ext cx="2224485" cy="1066273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5736903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  <a:r>
              <a:rPr lang="nl-NL" b="1" dirty="0">
                <a:solidFill>
                  <a:srgbClr val="FF0000"/>
                </a:solidFill>
              </a:rPr>
              <a:t>? </a:t>
            </a:r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2292811" y="1194113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 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3078932" y="2950633"/>
            <a:ext cx="3405529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Immanuëlk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6500576" y="268336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1291980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1271512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E9FACBC-BE3D-3E25-A437-6606D9A68814}"/>
              </a:ext>
            </a:extLst>
          </p:cNvPr>
          <p:cNvCxnSpPr>
            <a:cxnSpLocks/>
          </p:cNvCxnSpPr>
          <p:nvPr/>
        </p:nvCxnSpPr>
        <p:spPr>
          <a:xfrm flipH="1">
            <a:off x="11295003" y="2720800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61BED0F1-EE70-0640-8FC7-7135B99EFD50}"/>
              </a:ext>
            </a:extLst>
          </p:cNvPr>
          <p:cNvSpPr/>
          <p:nvPr/>
        </p:nvSpPr>
        <p:spPr>
          <a:xfrm rot="10800000">
            <a:off x="2875612" y="3503161"/>
            <a:ext cx="362324" cy="732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id="{172E9A38-3F97-E2B3-846F-076A2D943A48}"/>
              </a:ext>
            </a:extLst>
          </p:cNvPr>
          <p:cNvSpPr/>
          <p:nvPr/>
        </p:nvSpPr>
        <p:spPr>
          <a:xfrm>
            <a:off x="-75825" y="4441507"/>
            <a:ext cx="5812727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</p:spTree>
    <p:extLst>
      <p:ext uri="{BB962C8B-B14F-4D97-AF65-F5344CB8AC3E}">
        <p14:creationId xmlns:p14="http://schemas.microsoft.com/office/powerpoint/2010/main" val="3984993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803" y="100673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6509434" y="2940728"/>
            <a:ext cx="2482558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8219462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570139" y="1184965"/>
            <a:ext cx="1467772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3078932" y="2733844"/>
            <a:ext cx="0" cy="15014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987912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-75824" y="3703967"/>
            <a:ext cx="30450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987912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9063220" y="4260329"/>
            <a:ext cx="2224485" cy="1066273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5736903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  <a:r>
              <a:rPr lang="nl-NL" b="1" dirty="0">
                <a:solidFill>
                  <a:srgbClr val="FF0000"/>
                </a:solidFill>
              </a:rPr>
              <a:t>? </a:t>
            </a:r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2292811" y="1194113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 </a:t>
            </a:r>
            <a:r>
              <a:rPr lang="nl-NL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3078932" y="2950633"/>
            <a:ext cx="3405529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Immanuëlk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6500576" y="268336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1291980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1271512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E9FACBC-BE3D-3E25-A437-6606D9A68814}"/>
              </a:ext>
            </a:extLst>
          </p:cNvPr>
          <p:cNvCxnSpPr>
            <a:cxnSpLocks/>
          </p:cNvCxnSpPr>
          <p:nvPr/>
        </p:nvCxnSpPr>
        <p:spPr>
          <a:xfrm flipH="1">
            <a:off x="11295003" y="2720800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jl: omlaag 14">
            <a:extLst>
              <a:ext uri="{FF2B5EF4-FFF2-40B4-BE49-F238E27FC236}">
                <a16:creationId xmlns:a16="http://schemas.microsoft.com/office/drawing/2014/main" id="{61BED0F1-EE70-0640-8FC7-7135B99EFD50}"/>
              </a:ext>
            </a:extLst>
          </p:cNvPr>
          <p:cNvSpPr/>
          <p:nvPr/>
        </p:nvSpPr>
        <p:spPr>
          <a:xfrm rot="10800000">
            <a:off x="2875612" y="3503161"/>
            <a:ext cx="362324" cy="732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punthaak 7">
            <a:extLst>
              <a:ext uri="{FF2B5EF4-FFF2-40B4-BE49-F238E27FC236}">
                <a16:creationId xmlns:a16="http://schemas.microsoft.com/office/drawing/2014/main" id="{172E9A38-3F97-E2B3-846F-076A2D943A48}"/>
              </a:ext>
            </a:extLst>
          </p:cNvPr>
          <p:cNvSpPr/>
          <p:nvPr/>
        </p:nvSpPr>
        <p:spPr>
          <a:xfrm>
            <a:off x="-75825" y="4441507"/>
            <a:ext cx="5812727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7AA66C39-942C-F090-1840-2982E659293C}"/>
              </a:ext>
            </a:extLst>
          </p:cNvPr>
          <p:cNvSpPr/>
          <p:nvPr/>
        </p:nvSpPr>
        <p:spPr>
          <a:xfrm rot="16200000">
            <a:off x="454843" y="3234794"/>
            <a:ext cx="362324" cy="732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: omlaag 19">
            <a:extLst>
              <a:ext uri="{FF2B5EF4-FFF2-40B4-BE49-F238E27FC236}">
                <a16:creationId xmlns:a16="http://schemas.microsoft.com/office/drawing/2014/main" id="{ADE7440A-5FC6-764B-94FC-BDC9BFF94A93}"/>
              </a:ext>
            </a:extLst>
          </p:cNvPr>
          <p:cNvSpPr/>
          <p:nvPr/>
        </p:nvSpPr>
        <p:spPr>
          <a:xfrm rot="16200000">
            <a:off x="391437" y="3965544"/>
            <a:ext cx="362325" cy="73210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16164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oomdiagram: Beslissing 3">
            <a:extLst>
              <a:ext uri="{FF2B5EF4-FFF2-40B4-BE49-F238E27FC236}">
                <a16:creationId xmlns:a16="http://schemas.microsoft.com/office/drawing/2014/main" id="{D110C01A-63DD-062D-E173-613D73E1263C}"/>
              </a:ext>
            </a:extLst>
          </p:cNvPr>
          <p:cNvSpPr/>
          <p:nvPr/>
        </p:nvSpPr>
        <p:spPr>
          <a:xfrm>
            <a:off x="858975" y="0"/>
            <a:ext cx="2992581" cy="149629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tx1"/>
                </a:solidFill>
                <a:highlight>
                  <a:srgbClr val="FFFF00"/>
                </a:highlight>
              </a:rPr>
              <a:t>Onderzoek GK:</a:t>
            </a:r>
          </a:p>
        </p:txBody>
      </p:sp>
      <p:sp>
        <p:nvSpPr>
          <p:cNvPr id="5" name="Stroomdiagram: Beslissing 4">
            <a:extLst>
              <a:ext uri="{FF2B5EF4-FFF2-40B4-BE49-F238E27FC236}">
                <a16:creationId xmlns:a16="http://schemas.microsoft.com/office/drawing/2014/main" id="{20E1635A-ABDA-61B3-5C47-58F495AB32A0}"/>
              </a:ext>
            </a:extLst>
          </p:cNvPr>
          <p:cNvSpPr/>
          <p:nvPr/>
        </p:nvSpPr>
        <p:spPr>
          <a:xfrm>
            <a:off x="858974" y="5361709"/>
            <a:ext cx="2992581" cy="149629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Realisering GK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Stichting?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Interieuraanpassing?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Positie De Schans?</a:t>
            </a:r>
          </a:p>
        </p:txBody>
      </p:sp>
      <p:sp>
        <p:nvSpPr>
          <p:cNvPr id="7" name="Stroomdiagram: Beslissing 6">
            <a:extLst>
              <a:ext uri="{FF2B5EF4-FFF2-40B4-BE49-F238E27FC236}">
                <a16:creationId xmlns:a16="http://schemas.microsoft.com/office/drawing/2014/main" id="{60AD5639-9300-6B28-B5A2-35AAF8272792}"/>
              </a:ext>
            </a:extLst>
          </p:cNvPr>
          <p:cNvSpPr/>
          <p:nvPr/>
        </p:nvSpPr>
        <p:spPr>
          <a:xfrm>
            <a:off x="4511955" y="1741055"/>
            <a:ext cx="2992581" cy="149629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tx1"/>
                </a:solidFill>
                <a:highlight>
                  <a:srgbClr val="FFFF00"/>
                </a:highlight>
              </a:rPr>
              <a:t>Onderzoek IMK:</a:t>
            </a:r>
          </a:p>
          <a:p>
            <a:r>
              <a:rPr lang="nl-NL" sz="1200" dirty="0">
                <a:solidFill>
                  <a:schemeClr val="tx1"/>
                </a:solidFill>
              </a:rPr>
              <a:t>Dubbele tender</a:t>
            </a:r>
          </a:p>
        </p:txBody>
      </p:sp>
      <p:sp>
        <p:nvSpPr>
          <p:cNvPr id="8" name="Stroomdiagram: Beslissing 7">
            <a:extLst>
              <a:ext uri="{FF2B5EF4-FFF2-40B4-BE49-F238E27FC236}">
                <a16:creationId xmlns:a16="http://schemas.microsoft.com/office/drawing/2014/main" id="{18F9D615-88F9-FBCF-60AC-A99080841CBD}"/>
              </a:ext>
            </a:extLst>
          </p:cNvPr>
          <p:cNvSpPr/>
          <p:nvPr/>
        </p:nvSpPr>
        <p:spPr>
          <a:xfrm>
            <a:off x="858974" y="3540065"/>
            <a:ext cx="2992581" cy="149629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tx1"/>
                </a:solidFill>
                <a:highlight>
                  <a:srgbClr val="FFFF00"/>
                </a:highlight>
              </a:rPr>
              <a:t>Verkoop  IMK: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D6F44EF-825A-F713-6959-F0664482DFED}"/>
              </a:ext>
            </a:extLst>
          </p:cNvPr>
          <p:cNvCxnSpPr>
            <a:cxnSpLocks/>
            <a:stCxn id="4" idx="2"/>
            <a:endCxn id="8" idx="0"/>
          </p:cNvCxnSpPr>
          <p:nvPr/>
        </p:nvCxnSpPr>
        <p:spPr>
          <a:xfrm flipH="1">
            <a:off x="2355265" y="1496291"/>
            <a:ext cx="1" cy="2043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59F7BDED-9008-0FFF-96AF-25368D7F0964}"/>
              </a:ext>
            </a:extLst>
          </p:cNvPr>
          <p:cNvCxnSpPr>
            <a:cxnSpLocks/>
          </p:cNvCxnSpPr>
          <p:nvPr/>
        </p:nvCxnSpPr>
        <p:spPr>
          <a:xfrm>
            <a:off x="6008246" y="726787"/>
            <a:ext cx="3" cy="1014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E1936542-43CF-9C27-999A-0FF56FDC6500}"/>
              </a:ext>
            </a:extLst>
          </p:cNvPr>
          <p:cNvCxnSpPr>
            <a:cxnSpLocks/>
          </p:cNvCxnSpPr>
          <p:nvPr/>
        </p:nvCxnSpPr>
        <p:spPr>
          <a:xfrm flipH="1">
            <a:off x="3851553" y="742085"/>
            <a:ext cx="2156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5D1ADE9-23B0-D042-2E09-7B8E24474D32}"/>
              </a:ext>
            </a:extLst>
          </p:cNvPr>
          <p:cNvCxnSpPr>
            <a:cxnSpLocks/>
          </p:cNvCxnSpPr>
          <p:nvPr/>
        </p:nvCxnSpPr>
        <p:spPr>
          <a:xfrm>
            <a:off x="2355266" y="3245427"/>
            <a:ext cx="0" cy="279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44AF061D-3BDC-A0C3-0A0D-792FD1620812}"/>
              </a:ext>
            </a:extLst>
          </p:cNvPr>
          <p:cNvCxnSpPr>
            <a:cxnSpLocks/>
          </p:cNvCxnSpPr>
          <p:nvPr/>
        </p:nvCxnSpPr>
        <p:spPr>
          <a:xfrm>
            <a:off x="6008248" y="3367809"/>
            <a:ext cx="1" cy="122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941D7ED-F947-BBE0-86B7-3307ABAFAD6F}"/>
              </a:ext>
            </a:extLst>
          </p:cNvPr>
          <p:cNvCxnSpPr>
            <a:cxnSpLocks/>
          </p:cNvCxnSpPr>
          <p:nvPr/>
        </p:nvCxnSpPr>
        <p:spPr>
          <a:xfrm flipH="1">
            <a:off x="6008240" y="711489"/>
            <a:ext cx="3652984" cy="30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A4C8190-80EF-561D-4EE9-F11C73A1B0F3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2355265" y="5021118"/>
            <a:ext cx="1" cy="340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259663EA-B379-85C0-49AF-7DCAAEBFB698}"/>
              </a:ext>
            </a:extLst>
          </p:cNvPr>
          <p:cNvCxnSpPr>
            <a:cxnSpLocks/>
            <a:stCxn id="39" idx="0"/>
          </p:cNvCxnSpPr>
          <p:nvPr/>
        </p:nvCxnSpPr>
        <p:spPr>
          <a:xfrm flipH="1" flipV="1">
            <a:off x="9661224" y="742085"/>
            <a:ext cx="1" cy="101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>
            <a:extLst>
              <a:ext uri="{FF2B5EF4-FFF2-40B4-BE49-F238E27FC236}">
                <a16:creationId xmlns:a16="http://schemas.microsoft.com/office/drawing/2014/main" id="{7D817DBE-59F5-C0A4-CF95-FE1FCD56E817}"/>
              </a:ext>
            </a:extLst>
          </p:cNvPr>
          <p:cNvSpPr txBox="1"/>
          <p:nvPr/>
        </p:nvSpPr>
        <p:spPr>
          <a:xfrm>
            <a:off x="3676062" y="426956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GK kan van begroting af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9323F880-DE3B-728B-2490-A685797FBF09}"/>
              </a:ext>
            </a:extLst>
          </p:cNvPr>
          <p:cNvSpPr txBox="1"/>
          <p:nvPr/>
        </p:nvSpPr>
        <p:spPr>
          <a:xfrm>
            <a:off x="1212265" y="1389620"/>
            <a:ext cx="362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GK kan </a:t>
            </a:r>
            <a:r>
              <a:rPr lang="nl-NL" b="1" dirty="0">
                <a:solidFill>
                  <a:srgbClr val="FF0000"/>
                </a:solidFill>
              </a:rPr>
              <a:t>niet</a:t>
            </a:r>
            <a:r>
              <a:rPr lang="nl-NL" dirty="0"/>
              <a:t> van begroting af</a:t>
            </a:r>
          </a:p>
        </p:txBody>
      </p:sp>
      <p:sp>
        <p:nvSpPr>
          <p:cNvPr id="39" name="Stroomdiagram: Beslissing 38">
            <a:extLst>
              <a:ext uri="{FF2B5EF4-FFF2-40B4-BE49-F238E27FC236}">
                <a16:creationId xmlns:a16="http://schemas.microsoft.com/office/drawing/2014/main" id="{391426A1-1B02-4ABA-01CA-CEF96B55B15A}"/>
              </a:ext>
            </a:extLst>
          </p:cNvPr>
          <p:cNvSpPr/>
          <p:nvPr/>
        </p:nvSpPr>
        <p:spPr>
          <a:xfrm>
            <a:off x="8164934" y="1758952"/>
            <a:ext cx="2992581" cy="1496291"/>
          </a:xfrm>
          <a:prstGeom prst="flowChartDecis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200" dirty="0">
                <a:solidFill>
                  <a:schemeClr val="tx1"/>
                </a:solidFill>
                <a:highlight>
                  <a:srgbClr val="FFFF00"/>
                </a:highlight>
              </a:rPr>
              <a:t>Onderzoek KH: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60EF7245-69D8-AC72-8EA8-F1B5A07A248D}"/>
              </a:ext>
            </a:extLst>
          </p:cNvPr>
          <p:cNvSpPr txBox="1"/>
          <p:nvPr/>
        </p:nvSpPr>
        <p:spPr>
          <a:xfrm>
            <a:off x="5606473" y="3175927"/>
            <a:ext cx="12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Afweging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D1FE4B6-D33C-C353-5DAB-B7A097C3A330}"/>
              </a:ext>
            </a:extLst>
          </p:cNvPr>
          <p:cNvSpPr txBox="1"/>
          <p:nvPr/>
        </p:nvSpPr>
        <p:spPr>
          <a:xfrm>
            <a:off x="9213276" y="3170733"/>
            <a:ext cx="12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Afweging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03C8D46E-722F-512A-78E2-FB3922E99647}"/>
              </a:ext>
            </a:extLst>
          </p:cNvPr>
          <p:cNvSpPr txBox="1"/>
          <p:nvPr/>
        </p:nvSpPr>
        <p:spPr>
          <a:xfrm>
            <a:off x="1842636" y="3117398"/>
            <a:ext cx="1246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Afweging</a:t>
            </a:r>
          </a:p>
        </p:txBody>
      </p:sp>
    </p:spTree>
    <p:extLst>
      <p:ext uri="{BB962C8B-B14F-4D97-AF65-F5344CB8AC3E}">
        <p14:creationId xmlns:p14="http://schemas.microsoft.com/office/powerpoint/2010/main" val="368902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6" name="Rechthoek 1">
            <a:extLst>
              <a:ext uri="{FF2B5EF4-FFF2-40B4-BE49-F238E27FC236}">
                <a16:creationId xmlns:a16="http://schemas.microsoft.com/office/drawing/2014/main" id="{B878AA16-1E8F-44F3-912C-BB09BF85A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157"/>
            <a:ext cx="5299075" cy="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nl-NL" sz="27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   Planning 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BCFA69-08DA-0FEC-086A-E0578FDC9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3" name="Pijl: punthaak 2">
            <a:extLst>
              <a:ext uri="{FF2B5EF4-FFF2-40B4-BE49-F238E27FC236}">
                <a16:creationId xmlns:a16="http://schemas.microsoft.com/office/drawing/2014/main" id="{16B9643E-03B8-4883-8551-527604F529A9}"/>
              </a:ext>
            </a:extLst>
          </p:cNvPr>
          <p:cNvSpPr/>
          <p:nvPr/>
        </p:nvSpPr>
        <p:spPr>
          <a:xfrm>
            <a:off x="5434517" y="2940728"/>
            <a:ext cx="3015937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looptijd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4" name="Bijschrift: pijl-omlaag 3">
            <a:extLst>
              <a:ext uri="{FF2B5EF4-FFF2-40B4-BE49-F238E27FC236}">
                <a16:creationId xmlns:a16="http://schemas.microsoft.com/office/drawing/2014/main" id="{445EC0D0-4C72-F4BC-5DC8-2427BD72B94B}"/>
              </a:ext>
            </a:extLst>
          </p:cNvPr>
          <p:cNvSpPr/>
          <p:nvPr/>
        </p:nvSpPr>
        <p:spPr>
          <a:xfrm>
            <a:off x="767792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31 Oktober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ALLES GEREED</a:t>
            </a:r>
          </a:p>
        </p:txBody>
      </p:sp>
      <p:sp>
        <p:nvSpPr>
          <p:cNvPr id="5" name="Bijschrift: pijl-omlaag 4">
            <a:extLst>
              <a:ext uri="{FF2B5EF4-FFF2-40B4-BE49-F238E27FC236}">
                <a16:creationId xmlns:a16="http://schemas.microsoft.com/office/drawing/2014/main" id="{E04E2446-E005-2583-FDB2-3A8293695B2B}"/>
              </a:ext>
            </a:extLst>
          </p:cNvPr>
          <p:cNvSpPr/>
          <p:nvPr/>
        </p:nvSpPr>
        <p:spPr>
          <a:xfrm>
            <a:off x="10789329" y="1184965"/>
            <a:ext cx="140267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 December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B87CA7D-F2FE-84EA-BA16-301A9849C8C2}"/>
              </a:ext>
            </a:extLst>
          </p:cNvPr>
          <p:cNvCxnSpPr>
            <a:cxnSpLocks/>
          </p:cNvCxnSpPr>
          <p:nvPr/>
        </p:nvCxnSpPr>
        <p:spPr>
          <a:xfrm>
            <a:off x="11490664" y="2720801"/>
            <a:ext cx="0" cy="3209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E16F2A13-9FA9-C034-0EE7-179E407205BD}"/>
              </a:ext>
            </a:extLst>
          </p:cNvPr>
          <p:cNvCxnSpPr>
            <a:cxnSpLocks/>
          </p:cNvCxnSpPr>
          <p:nvPr/>
        </p:nvCxnSpPr>
        <p:spPr>
          <a:xfrm flipH="1">
            <a:off x="8446374" y="2720801"/>
            <a:ext cx="4080" cy="3724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jl: punthaak 9">
            <a:extLst>
              <a:ext uri="{FF2B5EF4-FFF2-40B4-BE49-F238E27FC236}">
                <a16:creationId xmlns:a16="http://schemas.microsoft.com/office/drawing/2014/main" id="{966328D8-A6AA-E294-6653-44C363CC6B24}"/>
              </a:ext>
            </a:extLst>
          </p:cNvPr>
          <p:cNvSpPr/>
          <p:nvPr/>
        </p:nvSpPr>
        <p:spPr>
          <a:xfrm>
            <a:off x="766557" y="3706624"/>
            <a:ext cx="7675738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Groote Kerk in Stichting  </a:t>
            </a:r>
          </a:p>
        </p:txBody>
      </p:sp>
      <p:sp>
        <p:nvSpPr>
          <p:cNvPr id="11" name="Pijl: punthaak 10">
            <a:extLst>
              <a:ext uri="{FF2B5EF4-FFF2-40B4-BE49-F238E27FC236}">
                <a16:creationId xmlns:a16="http://schemas.microsoft.com/office/drawing/2014/main" id="{98B5514E-BEB5-3AF1-F010-1B040BE1B2F5}"/>
              </a:ext>
            </a:extLst>
          </p:cNvPr>
          <p:cNvSpPr/>
          <p:nvPr/>
        </p:nvSpPr>
        <p:spPr>
          <a:xfrm>
            <a:off x="766557" y="445455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Overeenkomst ‘De Schans’</a:t>
            </a:r>
          </a:p>
        </p:txBody>
      </p:sp>
      <p:sp>
        <p:nvSpPr>
          <p:cNvPr id="12" name="Pijl: punthaak 11">
            <a:extLst>
              <a:ext uri="{FF2B5EF4-FFF2-40B4-BE49-F238E27FC236}">
                <a16:creationId xmlns:a16="http://schemas.microsoft.com/office/drawing/2014/main" id="{D9DC61C3-E576-AA74-3BFF-24B74E5E3D93}"/>
              </a:ext>
            </a:extLst>
          </p:cNvPr>
          <p:cNvSpPr/>
          <p:nvPr/>
        </p:nvSpPr>
        <p:spPr>
          <a:xfrm>
            <a:off x="8446374" y="2940728"/>
            <a:ext cx="2316113" cy="537147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Presentaties tender</a:t>
            </a:r>
          </a:p>
        </p:txBody>
      </p:sp>
      <p:sp>
        <p:nvSpPr>
          <p:cNvPr id="13" name="Pijl: punthaak 12">
            <a:extLst>
              <a:ext uri="{FF2B5EF4-FFF2-40B4-BE49-F238E27FC236}">
                <a16:creationId xmlns:a16="http://schemas.microsoft.com/office/drawing/2014/main" id="{B4044EE3-995E-5533-9369-9E7134084BE1}"/>
              </a:ext>
            </a:extLst>
          </p:cNvPr>
          <p:cNvSpPr/>
          <p:nvPr/>
        </p:nvSpPr>
        <p:spPr>
          <a:xfrm>
            <a:off x="8859914" y="4252400"/>
            <a:ext cx="2427445" cy="1225121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Afweging</a:t>
            </a:r>
          </a:p>
        </p:txBody>
      </p:sp>
      <p:sp>
        <p:nvSpPr>
          <p:cNvPr id="16" name="Bijschrift: pijl-omlaag 15">
            <a:extLst>
              <a:ext uri="{FF2B5EF4-FFF2-40B4-BE49-F238E27FC236}">
                <a16:creationId xmlns:a16="http://schemas.microsoft.com/office/drawing/2014/main" id="{3814C881-718C-E2B7-F071-A8CC49F0D1C4}"/>
              </a:ext>
            </a:extLst>
          </p:cNvPr>
          <p:cNvSpPr/>
          <p:nvPr/>
        </p:nvSpPr>
        <p:spPr>
          <a:xfrm>
            <a:off x="4648996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15 augustus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UITSCHRIJVEN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TENDER</a:t>
            </a:r>
          </a:p>
        </p:txBody>
      </p:sp>
      <p:sp>
        <p:nvSpPr>
          <p:cNvPr id="17" name="Bijschrift: pijl-omlaag 16">
            <a:extLst>
              <a:ext uri="{FF2B5EF4-FFF2-40B4-BE49-F238E27FC236}">
                <a16:creationId xmlns:a16="http://schemas.microsoft.com/office/drawing/2014/main" id="{3C1E2896-1371-962F-363F-81BECE66AE9D}"/>
              </a:ext>
            </a:extLst>
          </p:cNvPr>
          <p:cNvSpPr/>
          <p:nvPr/>
        </p:nvSpPr>
        <p:spPr>
          <a:xfrm>
            <a:off x="729974" y="1184965"/>
            <a:ext cx="1545061" cy="153583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3 Juli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BESLUIT AK</a:t>
            </a:r>
          </a:p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Pijl: punthaak 17">
            <a:extLst>
              <a:ext uri="{FF2B5EF4-FFF2-40B4-BE49-F238E27FC236}">
                <a16:creationId xmlns:a16="http://schemas.microsoft.com/office/drawing/2014/main" id="{AD1210F8-1366-ED32-4E28-108D655FCFA2}"/>
              </a:ext>
            </a:extLst>
          </p:cNvPr>
          <p:cNvSpPr/>
          <p:nvPr/>
        </p:nvSpPr>
        <p:spPr>
          <a:xfrm>
            <a:off x="1498641" y="2938304"/>
            <a:ext cx="3927717" cy="539571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Def</a:t>
            </a:r>
            <a:r>
              <a:rPr lang="nl-NL" dirty="0">
                <a:solidFill>
                  <a:schemeClr val="tx1"/>
                </a:solidFill>
              </a:rPr>
              <a:t>. opdracht/Voorbereiding </a:t>
            </a:r>
          </a:p>
          <a:p>
            <a:pPr algn="ctr"/>
            <a:r>
              <a:rPr lang="nl-NL" b="1" dirty="0">
                <a:solidFill>
                  <a:schemeClr val="tx1"/>
                </a:solidFill>
              </a:rPr>
              <a:t>Dubbele Tender</a:t>
            </a:r>
            <a:r>
              <a:rPr lang="nl-NL" dirty="0">
                <a:solidFill>
                  <a:schemeClr val="tx1"/>
                </a:solidFill>
              </a:rPr>
              <a:t> Immanuëlkerk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CABA9E2-1DD8-436C-8FF5-9CA944805DAC}"/>
              </a:ext>
            </a:extLst>
          </p:cNvPr>
          <p:cNvCxnSpPr>
            <a:cxnSpLocks/>
          </p:cNvCxnSpPr>
          <p:nvPr/>
        </p:nvCxnSpPr>
        <p:spPr>
          <a:xfrm flipH="1">
            <a:off x="5426358" y="2692503"/>
            <a:ext cx="664" cy="1014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jl: punthaak 13">
            <a:extLst>
              <a:ext uri="{FF2B5EF4-FFF2-40B4-BE49-F238E27FC236}">
                <a16:creationId xmlns:a16="http://schemas.microsoft.com/office/drawing/2014/main" id="{7348BF78-F33A-2A75-7CCB-B7BDBD465BEC}"/>
              </a:ext>
            </a:extLst>
          </p:cNvPr>
          <p:cNvSpPr/>
          <p:nvPr/>
        </p:nvSpPr>
        <p:spPr>
          <a:xfrm>
            <a:off x="750442" y="5211632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Onderzoek Koningshof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04E9A38B-6966-76CA-3566-6C6296171EAC}"/>
              </a:ext>
            </a:extLst>
          </p:cNvPr>
          <p:cNvSpPr/>
          <p:nvPr/>
        </p:nvSpPr>
        <p:spPr>
          <a:xfrm>
            <a:off x="729974" y="5968388"/>
            <a:ext cx="7700012" cy="537147"/>
          </a:xfrm>
          <a:prstGeom prst="chevr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Toekomstig ‘Kerk-zijn’</a:t>
            </a:r>
          </a:p>
        </p:txBody>
      </p:sp>
    </p:spTree>
    <p:extLst>
      <p:ext uri="{BB962C8B-B14F-4D97-AF65-F5344CB8AC3E}">
        <p14:creationId xmlns:p14="http://schemas.microsoft.com/office/powerpoint/2010/main" val="2503405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87EF9CB7-F28D-E119-90A2-56AE187C22D3}"/>
              </a:ext>
            </a:extLst>
          </p:cNvPr>
          <p:cNvSpPr txBox="1"/>
          <p:nvPr/>
        </p:nvSpPr>
        <p:spPr>
          <a:xfrm>
            <a:off x="489527" y="154624"/>
            <a:ext cx="8636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1 U kennen, uit en tot U leven,</a:t>
            </a:r>
          </a:p>
          <a:p>
            <a:r>
              <a:rPr lang="nl-NL" sz="3200" dirty="0"/>
              <a:t>Verborgene die bij ons zijt,</a:t>
            </a:r>
          </a:p>
          <a:p>
            <a:r>
              <a:rPr lang="nl-NL" sz="3200" dirty="0"/>
              <a:t>zolang ons 't aanzijn is gegeven,</a:t>
            </a:r>
          </a:p>
          <a:p>
            <a:r>
              <a:rPr lang="nl-NL" sz="3200" dirty="0"/>
              <a:t>de aarde en de aardse tijd,</a:t>
            </a:r>
          </a:p>
          <a:p>
            <a:r>
              <a:rPr lang="nl-NL" sz="3200" dirty="0"/>
              <a:t>o Christus, die voor ons begin</a:t>
            </a:r>
          </a:p>
          <a:p>
            <a:r>
              <a:rPr lang="nl-NL" sz="3200" dirty="0"/>
              <a:t>en einde zijt, der wereld zin!</a:t>
            </a:r>
          </a:p>
          <a:p>
            <a:endParaRPr lang="nl-NL" sz="3200" dirty="0"/>
          </a:p>
          <a:p>
            <a:r>
              <a:rPr lang="nl-NL" sz="3200" dirty="0"/>
              <a:t>5 Gij zijt de wijnstok van het leven,</a:t>
            </a:r>
          </a:p>
          <a:p>
            <a:r>
              <a:rPr lang="nl-NL" sz="3200" dirty="0"/>
              <a:t>in duizend ranken uitgebreid,</a:t>
            </a:r>
          </a:p>
          <a:p>
            <a:r>
              <a:rPr lang="nl-NL" sz="3200" dirty="0"/>
              <a:t>het leven, ons in U gegeven,</a:t>
            </a:r>
          </a:p>
          <a:p>
            <a:r>
              <a:rPr lang="nl-NL" sz="3200" dirty="0"/>
              <a:t>draagt goede vruchten op zijn tijd.</a:t>
            </a:r>
          </a:p>
          <a:p>
            <a:r>
              <a:rPr lang="nl-NL" sz="3200" dirty="0"/>
              <a:t>Laat ons uw ranken zijn voorgoed,</a:t>
            </a:r>
          </a:p>
          <a:p>
            <a:r>
              <a:rPr lang="nl-NL" sz="3200" dirty="0"/>
              <a:t>doorstroom ons met uw hartenbloed.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2683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87EF9CB7-F28D-E119-90A2-56AE187C22D3}"/>
              </a:ext>
            </a:extLst>
          </p:cNvPr>
          <p:cNvSpPr txBox="1"/>
          <p:nvPr/>
        </p:nvSpPr>
        <p:spPr>
          <a:xfrm>
            <a:off x="1274618" y="181957"/>
            <a:ext cx="1204421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6 Gij zijt tot herder ons gegeven,</a:t>
            </a:r>
          </a:p>
          <a:p>
            <a:r>
              <a:rPr lang="nl-NL" sz="3200" dirty="0"/>
              <a:t>wij zijn de schapen die Gij weidt;</a:t>
            </a:r>
          </a:p>
          <a:p>
            <a:r>
              <a:rPr lang="nl-NL" sz="3200" dirty="0"/>
              <a:t>waar Gij ons leidt is 't goed te leven,</a:t>
            </a:r>
          </a:p>
          <a:p>
            <a:r>
              <a:rPr lang="nl-NL" sz="3200" dirty="0"/>
              <a:t>Heer, die ons voorgaat door de tijd.</a:t>
            </a:r>
          </a:p>
          <a:p>
            <a:r>
              <a:rPr lang="nl-NL" sz="3200" dirty="0"/>
              <a:t>Wie bij U blijft en naar U ziet,</a:t>
            </a:r>
          </a:p>
          <a:p>
            <a:r>
              <a:rPr lang="nl-NL" sz="3200" dirty="0"/>
              <a:t>verdwaalt in deze wereld niet.</a:t>
            </a:r>
          </a:p>
          <a:p>
            <a:endParaRPr lang="nl-NL" sz="3200" dirty="0"/>
          </a:p>
          <a:p>
            <a:r>
              <a:rPr lang="nl-NL" sz="3200" dirty="0"/>
              <a:t>7 O Christus, ons van God gegeven,</a:t>
            </a:r>
          </a:p>
          <a:p>
            <a:r>
              <a:rPr lang="nl-NL" sz="3200" dirty="0"/>
              <a:t>Gij tot in alle eeuwigheid</a:t>
            </a:r>
          </a:p>
          <a:p>
            <a:r>
              <a:rPr lang="nl-NL" sz="3200" dirty="0"/>
              <a:t>de weg, de waarheid en het leven,</a:t>
            </a:r>
          </a:p>
          <a:p>
            <a:r>
              <a:rPr lang="nl-NL" sz="3200" dirty="0"/>
              <a:t>Gij zijt de zin van alle tijd.</a:t>
            </a:r>
          </a:p>
          <a:p>
            <a:r>
              <a:rPr lang="nl-NL" sz="3200" dirty="0"/>
              <a:t>Vervul van dit geheimenis</a:t>
            </a:r>
          </a:p>
          <a:p>
            <a:r>
              <a:rPr lang="nl-NL" sz="3200" dirty="0"/>
              <a:t>uw kerk die in de wereld is.</a:t>
            </a:r>
          </a:p>
        </p:txBody>
      </p:sp>
    </p:spTree>
    <p:extLst>
      <p:ext uri="{BB962C8B-B14F-4D97-AF65-F5344CB8AC3E}">
        <p14:creationId xmlns:p14="http://schemas.microsoft.com/office/powerpoint/2010/main" val="535297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83" y="65166"/>
            <a:ext cx="2503282" cy="1355261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0" y="-6705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8585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1CB5C4-7EB4-B589-C53E-2A48D1BCDE9B}"/>
              </a:ext>
            </a:extLst>
          </p:cNvPr>
          <p:cNvSpPr txBox="1"/>
          <p:nvPr/>
        </p:nvSpPr>
        <p:spPr>
          <a:xfrm>
            <a:off x="1480" y="695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7105F3-0186-56BF-D6E2-83E8F4CE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3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479B8-7696-3C1B-1598-80B624CEFF9E}"/>
              </a:ext>
            </a:extLst>
          </p:cNvPr>
          <p:cNvSpPr txBox="1"/>
          <p:nvPr/>
        </p:nvSpPr>
        <p:spPr>
          <a:xfrm>
            <a:off x="988291" y="712353"/>
            <a:ext cx="113514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Leer ons het goddelijk beleid</a:t>
            </a:r>
          </a:p>
          <a:p>
            <a:r>
              <a:rPr lang="nl-NL" sz="4400" dirty="0"/>
              <a:t>der liefde te beamen,</a:t>
            </a:r>
          </a:p>
          <a:p>
            <a:r>
              <a:rPr lang="nl-NL" sz="4400" dirty="0"/>
              <a:t>opdat wij niet door onze strijd</a:t>
            </a:r>
          </a:p>
          <a:p>
            <a:r>
              <a:rPr lang="nl-NL" sz="4400" dirty="0"/>
              <a:t>uw goede trouw beschamen.</a:t>
            </a:r>
          </a:p>
          <a:p>
            <a:r>
              <a:rPr lang="nl-NL" sz="4400" dirty="0"/>
              <a:t>Leg ons de woorden in de mond</a:t>
            </a:r>
          </a:p>
          <a:p>
            <a:r>
              <a:rPr lang="nl-NL" sz="4400" dirty="0"/>
              <a:t>die weer herstellen uw verbond.</a:t>
            </a:r>
          </a:p>
          <a:p>
            <a:r>
              <a:rPr lang="nl-NL" sz="4400" dirty="0"/>
              <a:t>Spreek zelf door onze daden</a:t>
            </a:r>
          </a:p>
          <a:p>
            <a:r>
              <a:rPr lang="nl-NL" sz="4400" dirty="0"/>
              <a:t>van vrede en genade.</a:t>
            </a:r>
          </a:p>
        </p:txBody>
      </p:sp>
    </p:spTree>
    <p:extLst>
      <p:ext uri="{BB962C8B-B14F-4D97-AF65-F5344CB8AC3E}">
        <p14:creationId xmlns:p14="http://schemas.microsoft.com/office/powerpoint/2010/main" val="193684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983" y="65166"/>
            <a:ext cx="2503282" cy="1355261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0" y="-6705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rgbClr val="E85859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1CB5C4-7EB4-B589-C53E-2A48D1BCDE9B}"/>
              </a:ext>
            </a:extLst>
          </p:cNvPr>
          <p:cNvSpPr txBox="1"/>
          <p:nvPr/>
        </p:nvSpPr>
        <p:spPr>
          <a:xfrm>
            <a:off x="1480" y="695248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67105F3-0186-56BF-D6E2-83E8F4CE7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03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8A479B8-7696-3C1B-1598-80B624CEFF9E}"/>
              </a:ext>
            </a:extLst>
          </p:cNvPr>
          <p:cNvSpPr txBox="1"/>
          <p:nvPr/>
        </p:nvSpPr>
        <p:spPr>
          <a:xfrm>
            <a:off x="1348509" y="695248"/>
            <a:ext cx="1135149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dirty="0"/>
              <a:t>Wij danken U, o liefde groot,</a:t>
            </a:r>
          </a:p>
          <a:p>
            <a:r>
              <a:rPr lang="nl-NL" sz="4400" dirty="0"/>
              <a:t>dat Christus is gekomen.</a:t>
            </a:r>
          </a:p>
          <a:p>
            <a:r>
              <a:rPr lang="nl-NL" sz="4400" dirty="0"/>
              <a:t>Wij hebben in zijn stervensnood</a:t>
            </a:r>
          </a:p>
          <a:p>
            <a:r>
              <a:rPr lang="nl-NL" sz="4400" dirty="0"/>
              <a:t>uw diepste woord vernomen.</a:t>
            </a:r>
          </a:p>
          <a:p>
            <a:r>
              <a:rPr lang="nl-NL" sz="4400" dirty="0"/>
              <a:t>Nog klinkt dat woord; het spreekt met macht</a:t>
            </a:r>
          </a:p>
          <a:p>
            <a:r>
              <a:rPr lang="nl-NL" sz="4400" dirty="0"/>
              <a:t>en het wordt overal volbracht</a:t>
            </a:r>
          </a:p>
          <a:p>
            <a:r>
              <a:rPr lang="nl-NL" sz="4400" dirty="0"/>
              <a:t>waar liefde wordt gegeven,</a:t>
            </a:r>
          </a:p>
          <a:p>
            <a:r>
              <a:rPr lang="nl-NL" sz="4400" dirty="0"/>
              <a:t>wij uit uw liefde leven.</a:t>
            </a:r>
          </a:p>
        </p:txBody>
      </p:sp>
    </p:spTree>
    <p:extLst>
      <p:ext uri="{BB962C8B-B14F-4D97-AF65-F5344CB8AC3E}">
        <p14:creationId xmlns:p14="http://schemas.microsoft.com/office/powerpoint/2010/main" val="296143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838200" y="368300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E858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Opening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4A01EA5-4C61-0BD0-8DAD-C7F1B348D501}"/>
              </a:ext>
            </a:extLst>
          </p:cNvPr>
          <p:cNvSpPr txBox="1">
            <a:spLocks/>
          </p:cNvSpPr>
          <p:nvPr/>
        </p:nvSpPr>
        <p:spPr>
          <a:xfrm>
            <a:off x="838199" y="1100831"/>
            <a:ext cx="10515599" cy="575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lang="nl-NL" sz="2000" kern="1200" smtClean="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1pPr>
            <a:lvl2pPr marL="4048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3pPr>
            <a:lvl4pPr marL="7112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4pPr>
            <a:lvl5pPr marL="8905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nl-NL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Dhr. K. Karssen, voorzitter algemene kerkenraad</a:t>
            </a:r>
          </a:p>
        </p:txBody>
      </p:sp>
    </p:spTree>
    <p:extLst>
      <p:ext uri="{BB962C8B-B14F-4D97-AF65-F5344CB8AC3E}">
        <p14:creationId xmlns:p14="http://schemas.microsoft.com/office/powerpoint/2010/main" val="3171354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84B1F7-40DE-4986-AFF3-86FD6CA1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8960"/>
            <a:ext cx="10515600" cy="6289040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0C3497-F830-85C3-4D0F-62EFBFE7A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65" y="65166"/>
            <a:ext cx="2560300" cy="1386130"/>
          </a:xfrm>
          <a:prstGeom prst="rect">
            <a:avLst/>
          </a:prstGeom>
        </p:spPr>
      </p:pic>
      <p:sp>
        <p:nvSpPr>
          <p:cNvPr id="8" name="Titel 5">
            <a:extLst>
              <a:ext uri="{FF2B5EF4-FFF2-40B4-BE49-F238E27FC236}">
                <a16:creationId xmlns:a16="http://schemas.microsoft.com/office/drawing/2014/main" id="{985B054F-F856-3034-28D6-BD70DC697728}"/>
              </a:ext>
            </a:extLst>
          </p:cNvPr>
          <p:cNvSpPr txBox="1">
            <a:spLocks/>
          </p:cNvSpPr>
          <p:nvPr/>
        </p:nvSpPr>
        <p:spPr>
          <a:xfrm>
            <a:off x="838200" y="368300"/>
            <a:ext cx="8202854" cy="90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E8585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rgbClr val="E858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9" name="Tijdelijke aanduiding voor tekst 6">
            <a:extLst>
              <a:ext uri="{FF2B5EF4-FFF2-40B4-BE49-F238E27FC236}">
                <a16:creationId xmlns:a16="http://schemas.microsoft.com/office/drawing/2014/main" id="{94A01EA5-4C61-0BD0-8DAD-C7F1B348D501}"/>
              </a:ext>
            </a:extLst>
          </p:cNvPr>
          <p:cNvSpPr txBox="1">
            <a:spLocks/>
          </p:cNvSpPr>
          <p:nvPr/>
        </p:nvSpPr>
        <p:spPr>
          <a:xfrm>
            <a:off x="838199" y="1100831"/>
            <a:ext cx="11173288" cy="575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lang="nl-NL" sz="2000" kern="1200" smtClean="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1pPr>
            <a:lvl2pPr marL="40481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2pPr>
            <a:lvl3pPr marL="538163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3pPr>
            <a:lvl4pPr marL="711200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4pPr>
            <a:lvl5pPr marL="890588" indent="-1793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5859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rgbClr val="2A286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project PGM 3.0 – waar staan we?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Oogst van de gemeenteavond 21-2 (en wat we daar mee gedaan hebben)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Conceptadvies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Projectteam</a:t>
            </a: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stand van zaken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Reacties</a:t>
            </a:r>
            <a:endParaRPr lang="nl-N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Volgende stappen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Sluiting </a:t>
            </a:r>
          </a:p>
          <a:p>
            <a:pPr marL="179388" marR="0" lvl="0" indent="-1793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8585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2A286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2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A7EEC72-98A5-F76A-73E0-094033A38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38" t="29166" r="10313" b="38055"/>
          <a:stretch/>
        </p:blipFill>
        <p:spPr>
          <a:xfrm>
            <a:off x="0" y="-123826"/>
            <a:ext cx="12149380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44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0000FF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2425</Words>
  <Application>Microsoft Office PowerPoint</Application>
  <PresentationFormat>Breedbeeld</PresentationFormat>
  <Paragraphs>411</Paragraphs>
  <Slides>47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Tahoma</vt:lpstr>
      <vt:lpstr>Times New Roman</vt:lpstr>
      <vt:lpstr>Trebuchet MS</vt:lpstr>
      <vt:lpstr>Tw Cen MT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Trechteren</vt:lpstr>
      <vt:lpstr>PowerPoint-presentatie</vt:lpstr>
      <vt:lpstr>PowerPoint-presentatie</vt:lpstr>
      <vt:lpstr>PowerPoint-presentatie</vt:lpstr>
      <vt:lpstr>PowerPoint-presentatie</vt:lpstr>
      <vt:lpstr>Trechteren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College van kerkrentmeesters op Gemeenteavond PGM    28 september 2021</dc:title>
  <dc:creator>Windows-gebruiker</dc:creator>
  <cp:lastModifiedBy>Jan Boer</cp:lastModifiedBy>
  <cp:revision>8</cp:revision>
  <cp:lastPrinted>2023-04-18T14:06:22Z</cp:lastPrinted>
  <dcterms:created xsi:type="dcterms:W3CDTF">2021-09-23T11:39:05Z</dcterms:created>
  <dcterms:modified xsi:type="dcterms:W3CDTF">2023-04-24T13:27:07Z</dcterms:modified>
</cp:coreProperties>
</file>